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20" r:id="rId2"/>
    <p:sldId id="309" r:id="rId3"/>
    <p:sldId id="322" r:id="rId4"/>
    <p:sldId id="274" r:id="rId5"/>
    <p:sldId id="325" r:id="rId6"/>
    <p:sldId id="323" r:id="rId7"/>
    <p:sldId id="291" r:id="rId8"/>
    <p:sldId id="327" r:id="rId9"/>
    <p:sldId id="334" r:id="rId10"/>
    <p:sldId id="297" r:id="rId11"/>
    <p:sldId id="324" r:id="rId12"/>
    <p:sldId id="337" r:id="rId13"/>
    <p:sldId id="328" r:id="rId14"/>
    <p:sldId id="332" r:id="rId15"/>
    <p:sldId id="295" r:id="rId16"/>
    <p:sldId id="296" r:id="rId17"/>
    <p:sldId id="336"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000000"/>
    <a:srgbClr val="FF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24" autoAdjust="0"/>
  </p:normalViewPr>
  <p:slideViewPr>
    <p:cSldViewPr>
      <p:cViewPr varScale="1">
        <p:scale>
          <a:sx n="110" d="100"/>
          <a:sy n="110" d="100"/>
        </p:scale>
        <p:origin x="-16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2F64D3-D288-42BA-9178-422CAA5B6823}" type="datetimeFigureOut">
              <a:rPr lang="it-IT" smtClean="0"/>
              <a:pPr/>
              <a:t>18/03/2015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A1B1AF-1694-4D53-9786-5F95AEEE4589}" type="slidenum">
              <a:rPr lang="it-IT" smtClean="0"/>
              <a:pPr/>
              <a:t>‹N›</a:t>
            </a:fld>
            <a:endParaRPr lang="it-IT"/>
          </a:p>
        </p:txBody>
      </p:sp>
    </p:spTree>
    <p:extLst>
      <p:ext uri="{BB962C8B-B14F-4D97-AF65-F5344CB8AC3E}">
        <p14:creationId xmlns:p14="http://schemas.microsoft.com/office/powerpoint/2010/main" xmlns="" val="3958813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AA1B1AF-1694-4D53-9786-5F95AEEE4589}" type="slidenum">
              <a:rPr lang="it-IT" smtClean="0"/>
              <a:pPr/>
              <a:t>4</a:t>
            </a:fld>
            <a:endParaRPr lang="it-IT"/>
          </a:p>
        </p:txBody>
      </p:sp>
    </p:spTree>
    <p:extLst>
      <p:ext uri="{BB962C8B-B14F-4D97-AF65-F5344CB8AC3E}">
        <p14:creationId xmlns:p14="http://schemas.microsoft.com/office/powerpoint/2010/main" xmlns="" val="406779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16B5069-1073-4919-8652-23B6E7EE15B9}" type="datetimeFigureOut">
              <a:rPr lang="it-IT" smtClean="0"/>
              <a:pPr/>
              <a:t>18/03/2015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7C60EF-D799-45F7-BFC5-7260902A473E}"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16B5069-1073-4919-8652-23B6E7EE15B9}" type="datetimeFigureOut">
              <a:rPr lang="it-IT" smtClean="0"/>
              <a:pPr/>
              <a:t>18/03/2015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7C60EF-D799-45F7-BFC5-7260902A473E}"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16B5069-1073-4919-8652-23B6E7EE15B9}" type="datetimeFigureOut">
              <a:rPr lang="it-IT" smtClean="0"/>
              <a:pPr/>
              <a:t>18/03/2015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7C60EF-D799-45F7-BFC5-7260902A473E}"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16B5069-1073-4919-8652-23B6E7EE15B9}" type="datetimeFigureOut">
              <a:rPr lang="it-IT" smtClean="0"/>
              <a:pPr/>
              <a:t>18/03/2015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7C60EF-D799-45F7-BFC5-7260902A473E}"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16B5069-1073-4919-8652-23B6E7EE15B9}" type="datetimeFigureOut">
              <a:rPr lang="it-IT" smtClean="0"/>
              <a:pPr/>
              <a:t>18/03/2015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7C60EF-D799-45F7-BFC5-7260902A473E}"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16B5069-1073-4919-8652-23B6E7EE15B9}" type="datetimeFigureOut">
              <a:rPr lang="it-IT" smtClean="0"/>
              <a:pPr/>
              <a:t>18/03/2015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17C60EF-D799-45F7-BFC5-7260902A473E}"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16B5069-1073-4919-8652-23B6E7EE15B9}" type="datetimeFigureOut">
              <a:rPr lang="it-IT" smtClean="0"/>
              <a:pPr/>
              <a:t>18/03/2015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17C60EF-D799-45F7-BFC5-7260902A473E}"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16B5069-1073-4919-8652-23B6E7EE15B9}" type="datetimeFigureOut">
              <a:rPr lang="it-IT" smtClean="0"/>
              <a:pPr/>
              <a:t>18/03/2015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17C60EF-D799-45F7-BFC5-7260902A473E}"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16B5069-1073-4919-8652-23B6E7EE15B9}" type="datetimeFigureOut">
              <a:rPr lang="it-IT" smtClean="0"/>
              <a:pPr/>
              <a:t>18/03/2015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17C60EF-D799-45F7-BFC5-7260902A473E}"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16B5069-1073-4919-8652-23B6E7EE15B9}" type="datetimeFigureOut">
              <a:rPr lang="it-IT" smtClean="0"/>
              <a:pPr/>
              <a:t>18/03/2015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17C60EF-D799-45F7-BFC5-7260902A473E}"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16B5069-1073-4919-8652-23B6E7EE15B9}" type="datetimeFigureOut">
              <a:rPr lang="it-IT" smtClean="0"/>
              <a:pPr/>
              <a:t>18/03/2015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17C60EF-D799-45F7-BFC5-7260902A473E}"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B5069-1073-4919-8652-23B6E7EE15B9}" type="datetimeFigureOut">
              <a:rPr lang="it-IT" smtClean="0"/>
              <a:pPr/>
              <a:t>18/03/2015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C60EF-D799-45F7-BFC5-7260902A473E}"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scosse.org/"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hyperlink" Target="https://www.facebook.com/pages/La-Manif-Pour-Tous-Italia/273967302745211?fref=photo" TargetMode="Externa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Risultati immagini per logo regione laz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3556" name="AutoShape 4" descr="Risultati immagini per logo regione laz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6" name="Immagine 15" descr="scosse_slides.jpg"/>
          <p:cNvPicPr>
            <a:picLocks noChangeAspect="1"/>
          </p:cNvPicPr>
          <p:nvPr/>
        </p:nvPicPr>
        <p:blipFill>
          <a:blip r:embed="rId2" cstate="print"/>
          <a:stretch>
            <a:fillRect/>
          </a:stretch>
        </p:blipFill>
        <p:spPr>
          <a:xfrm>
            <a:off x="-2868" y="-27384"/>
            <a:ext cx="9183380" cy="68853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Monica\Dropbox\Scosse (1)\Slide e convegni\immagini per slide\Mostra35x50.jpg"/>
          <p:cNvPicPr>
            <a:picLocks noChangeAspect="1" noChangeArrowheads="1"/>
          </p:cNvPicPr>
          <p:nvPr/>
        </p:nvPicPr>
        <p:blipFill>
          <a:blip r:embed="rId2" cstate="print"/>
          <a:srcRect t="4479"/>
          <a:stretch>
            <a:fillRect/>
          </a:stretch>
        </p:blipFill>
        <p:spPr bwMode="auto">
          <a:xfrm>
            <a:off x="971600" y="1196752"/>
            <a:ext cx="3375023" cy="4607028"/>
          </a:xfrm>
          <a:prstGeom prst="rect">
            <a:avLst/>
          </a:prstGeom>
          <a:noFill/>
          <a:ln>
            <a:noFill/>
          </a:ln>
        </p:spPr>
      </p:pic>
      <p:sp>
        <p:nvSpPr>
          <p:cNvPr id="10241" name="Rectangle 1"/>
          <p:cNvSpPr>
            <a:spLocks noChangeArrowheads="1"/>
          </p:cNvSpPr>
          <p:nvPr/>
        </p:nvSpPr>
        <p:spPr bwMode="auto">
          <a:xfrm>
            <a:off x="4788024" y="1250751"/>
            <a:ext cx="3384376"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dirty="0" smtClean="0">
                <a:ln>
                  <a:noFill/>
                </a:ln>
                <a:solidFill>
                  <a:schemeClr val="tx1"/>
                </a:solidFill>
                <a:effectLst/>
                <a:latin typeface="+mj-lt"/>
                <a:ea typeface="SimSun" pitchFamily="2" charset="-122"/>
                <a:cs typeface="Arial" pitchFamily="34" charset="0"/>
              </a:rPr>
              <a:t>Reading without stereotypes</a:t>
            </a:r>
            <a:r>
              <a:rPr kumimoji="0" lang="en-US" b="0" i="0" u="none" strike="noStrike" cap="none" normalizeH="0" baseline="0" dirty="0" smtClean="0">
                <a:ln>
                  <a:noFill/>
                </a:ln>
                <a:solidFill>
                  <a:schemeClr val="tx1"/>
                </a:solidFill>
                <a:effectLst/>
                <a:latin typeface="+mj-lt"/>
                <a:ea typeface="SimSun" pitchFamily="2" charset="-122"/>
                <a:cs typeface="Arial" pitchFamily="34" charset="0"/>
              </a:rPr>
              <a:t> is a bibliographic catalogue, available on the website </a:t>
            </a:r>
            <a:r>
              <a:rPr kumimoji="0" lang="it-IT" b="0" i="0" u="none" strike="noStrike" cap="none" normalizeH="0" baseline="0" dirty="0" smtClean="0">
                <a:ln>
                  <a:noFill/>
                </a:ln>
                <a:solidFill>
                  <a:schemeClr val="tx1"/>
                </a:solidFill>
                <a:effectLst/>
                <a:latin typeface="+mj-lt"/>
                <a:ea typeface="SimSun" pitchFamily="2" charset="-122"/>
                <a:cs typeface="Arial" pitchFamily="34" charset="0"/>
                <a:hlinkClick r:id="rId3"/>
              </a:rPr>
              <a:t>www.scosse.org</a:t>
            </a:r>
            <a:endParaRPr kumimoji="0" lang="it-IT" b="0" i="0" u="none" strike="noStrike" cap="none" normalizeH="0" baseline="0" dirty="0" smtClean="0">
              <a:ln>
                <a:noFill/>
              </a:ln>
              <a:solidFill>
                <a:schemeClr val="tx1"/>
              </a:solidFill>
              <a:effectLst/>
              <a:latin typeface="+mj-lt"/>
              <a:ea typeface="SimSun" pitchFamily="2" charset="-122"/>
              <a:cs typeface="Arial" pitchFamily="34" charset="0"/>
            </a:endParaRPr>
          </a:p>
          <a:p>
            <a:pPr fontAlgn="base">
              <a:spcBef>
                <a:spcPct val="0"/>
              </a:spcBef>
              <a:spcAft>
                <a:spcPct val="0"/>
              </a:spcAft>
            </a:pPr>
            <a:endParaRPr lang="en-US" dirty="0" smtClean="0">
              <a:latin typeface="+mj-lt"/>
              <a:ea typeface="SimSun" pitchFamily="2" charset="-122"/>
              <a:cs typeface="Arial" pitchFamily="34" charset="0"/>
            </a:endParaRPr>
          </a:p>
          <a:p>
            <a:pPr fontAlgn="base">
              <a:spcBef>
                <a:spcPct val="0"/>
              </a:spcBef>
              <a:spcAft>
                <a:spcPct val="0"/>
              </a:spcAft>
            </a:pPr>
            <a:r>
              <a:rPr lang="en-US" b="1" dirty="0" smtClean="0">
                <a:latin typeface="+mj-lt"/>
                <a:ea typeface="SimSun" pitchFamily="2" charset="-122"/>
                <a:cs typeface="Arial" pitchFamily="34" charset="0"/>
              </a:rPr>
              <a:t>Contents: </a:t>
            </a:r>
            <a:r>
              <a:rPr lang="en-US" dirty="0" smtClean="0">
                <a:latin typeface="+mj-lt"/>
                <a:ea typeface="SimSun" pitchFamily="2" charset="-122"/>
                <a:cs typeface="Arial" pitchFamily="34" charset="0"/>
              </a:rPr>
              <a:t>childhood literature and picture books with stories and representations that encourage imagination, equal experiences and free life  and professional choices. </a:t>
            </a:r>
            <a:endParaRPr kumimoji="0" lang="it-IT" b="0" i="0" u="none" strike="noStrike" cap="none" normalizeH="0" baseline="0" dirty="0" smtClean="0">
              <a:ln>
                <a:noFill/>
              </a:ln>
              <a:solidFill>
                <a:schemeClr val="tx1"/>
              </a:solidFill>
              <a:effectLst/>
              <a:latin typeface="+mj-lt"/>
              <a:ea typeface="SimSun" pitchFamily="2" charset="-122"/>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it-IT" b="0" i="0" u="none" strike="noStrike" cap="none" normalizeH="0" baseline="0" dirty="0" smtClean="0">
              <a:ln>
                <a:noFill/>
              </a:ln>
              <a:solidFill>
                <a:schemeClr val="tx1"/>
              </a:solidFill>
              <a:effectLst/>
              <a:latin typeface="+mj-lt"/>
              <a:ea typeface="SimSun" pitchFamily="2" charset="-122"/>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j-lt"/>
                <a:ea typeface="SimSun" pitchFamily="2" charset="-122"/>
                <a:cs typeface="Arial" pitchFamily="34" charset="0"/>
              </a:rPr>
              <a:t>It offers a vision on gender roles and identities free from stereotypes (in everyday activities, in relationships, within the family and society). </a:t>
            </a:r>
          </a:p>
          <a:p>
            <a:pPr marL="0" marR="0" lvl="0" indent="0" defTabSz="914400" rtl="0" eaLnBrk="1" fontAlgn="base" latinLnBrk="0" hangingPunct="1">
              <a:lnSpc>
                <a:spcPct val="100000"/>
              </a:lnSpc>
              <a:spcBef>
                <a:spcPct val="0"/>
              </a:spcBef>
              <a:spcAft>
                <a:spcPct val="0"/>
              </a:spcAft>
              <a:buClrTx/>
              <a:buSzTx/>
              <a:buFontTx/>
              <a:buNone/>
              <a:tabLst/>
            </a:pPr>
            <a:endParaRPr lang="en-US" sz="1600" dirty="0" smtClean="0">
              <a:latin typeface="Arial" pitchFamily="34" charset="0"/>
              <a:ea typeface="SimSun" pitchFamily="2" charset="-122"/>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Immagine 2" descr="Mostra35x50_orizz.jpg"/>
          <p:cNvPicPr>
            <a:picLocks noChangeAspect="1"/>
          </p:cNvPicPr>
          <p:nvPr/>
        </p:nvPicPr>
        <p:blipFill>
          <a:blip r:embed="rId3" cstate="print"/>
          <a:srcRect l="768" b="13454"/>
          <a:stretch>
            <a:fillRect/>
          </a:stretch>
        </p:blipFill>
        <p:spPr>
          <a:xfrm>
            <a:off x="4716016" y="188640"/>
            <a:ext cx="4248472" cy="2736304"/>
          </a:xfrm>
          <a:prstGeom prst="rect">
            <a:avLst/>
          </a:prstGeom>
        </p:spPr>
      </p:pic>
      <p:pic>
        <p:nvPicPr>
          <p:cNvPr id="7" name="Picture 2" descr="C:\Users\Monica\Dropbox\Scosse (1)\Slide e convegni\immagini per slide\Mostra35x50_vert4.jpg"/>
          <p:cNvPicPr>
            <a:picLocks noChangeAspect="1" noChangeArrowheads="1"/>
          </p:cNvPicPr>
          <p:nvPr/>
        </p:nvPicPr>
        <p:blipFill>
          <a:blip r:embed="rId4" cstate="print"/>
          <a:srcRect t="5437" b="7575"/>
          <a:stretch>
            <a:fillRect/>
          </a:stretch>
        </p:blipFill>
        <p:spPr bwMode="auto">
          <a:xfrm>
            <a:off x="4824536" y="2996952"/>
            <a:ext cx="4139952" cy="3672408"/>
          </a:xfrm>
          <a:prstGeom prst="rect">
            <a:avLst/>
          </a:prstGeom>
          <a:noFill/>
        </p:spPr>
      </p:pic>
      <p:pic>
        <p:nvPicPr>
          <p:cNvPr id="8" name="Immagine 7" descr="Mostra35x50_vert5.jpg"/>
          <p:cNvPicPr>
            <a:picLocks noChangeAspect="1"/>
          </p:cNvPicPr>
          <p:nvPr/>
        </p:nvPicPr>
        <p:blipFill>
          <a:blip r:embed="rId5" cstate="print"/>
          <a:srcRect l="8098" r="2987" b="6250"/>
          <a:stretch>
            <a:fillRect/>
          </a:stretch>
        </p:blipFill>
        <p:spPr>
          <a:xfrm>
            <a:off x="251520" y="4509120"/>
            <a:ext cx="2304256" cy="2160240"/>
          </a:xfrm>
          <a:prstGeom prst="rect">
            <a:avLst/>
          </a:prstGeom>
        </p:spPr>
      </p:pic>
      <p:pic>
        <p:nvPicPr>
          <p:cNvPr id="9" name="Immagine 8" descr="Pubblicazione7.jpg"/>
          <p:cNvPicPr>
            <a:picLocks noChangeAspect="1"/>
          </p:cNvPicPr>
          <p:nvPr/>
        </p:nvPicPr>
        <p:blipFill>
          <a:blip r:embed="rId6" cstate="print"/>
          <a:srcRect l="27163" t="29958" r="32675" b="14370"/>
          <a:stretch>
            <a:fillRect/>
          </a:stretch>
        </p:blipFill>
        <p:spPr>
          <a:xfrm>
            <a:off x="2627784" y="4509120"/>
            <a:ext cx="2160240" cy="2160240"/>
          </a:xfrm>
          <a:prstGeom prst="rect">
            <a:avLst/>
          </a:prstGeom>
        </p:spPr>
      </p:pic>
      <p:sp>
        <p:nvSpPr>
          <p:cNvPr id="10" name="CasellaDiTesto 9"/>
          <p:cNvSpPr txBox="1"/>
          <p:nvPr/>
        </p:nvSpPr>
        <p:spPr>
          <a:xfrm>
            <a:off x="467544" y="548680"/>
            <a:ext cx="4104456" cy="3416320"/>
          </a:xfrm>
          <a:prstGeom prst="rect">
            <a:avLst/>
          </a:prstGeom>
          <a:noFill/>
        </p:spPr>
        <p:txBody>
          <a:bodyPr wrap="square" rtlCol="0">
            <a:spAutoFit/>
          </a:bodyPr>
          <a:lstStyle/>
          <a:p>
            <a:r>
              <a:rPr lang="en-US" dirty="0" smtClean="0"/>
              <a:t>Prejudices related to “what I am” and "what they like" are unconsciously assumed and transmitted by educators and are often also presented in the images and texts of the books that we usually read in classrooms. Over time, these stereotypes create negative factors and influence our children’s professional and personal future choices.</a:t>
            </a:r>
          </a:p>
          <a:p>
            <a:endParaRPr lang="en-US" dirty="0" smtClean="0"/>
          </a:p>
          <a:p>
            <a:r>
              <a:rPr lang="en-US" dirty="0" smtClean="0"/>
              <a:t>But we can choose another way….</a:t>
            </a:r>
            <a:endParaRPr lang="it-IT" dirty="0" smtClean="0"/>
          </a:p>
          <a:p>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908720"/>
            <a:ext cx="8229600" cy="1143000"/>
          </a:xfrm>
        </p:spPr>
        <p:txBody>
          <a:bodyPr/>
          <a:lstStyle/>
          <a:p>
            <a:pPr lvl="0" fontAlgn="base">
              <a:spcAft>
                <a:spcPct val="0"/>
              </a:spcAft>
            </a:pPr>
            <a:r>
              <a:rPr lang="en-US" dirty="0" smtClean="0">
                <a:latin typeface="Arial" pitchFamily="34" charset="0"/>
                <a:ea typeface="SimSun" pitchFamily="2" charset="-122"/>
                <a:cs typeface="Arial" pitchFamily="34" charset="0"/>
              </a:rPr>
              <a:t>ACCUSATION AND CRITICISM </a:t>
            </a:r>
            <a:endParaRPr lang="en-US" sz="6000" dirty="0" smtClean="0">
              <a:latin typeface="Arial" pitchFamily="34" charset="0"/>
              <a:cs typeface="Arial" pitchFamily="34" charset="0"/>
            </a:endParaRPr>
          </a:p>
        </p:txBody>
      </p:sp>
      <p:sp>
        <p:nvSpPr>
          <p:cNvPr id="3" name="Rettangolo 2"/>
          <p:cNvSpPr/>
          <p:nvPr/>
        </p:nvSpPr>
        <p:spPr>
          <a:xfrm>
            <a:off x="683568" y="2204864"/>
            <a:ext cx="7992888" cy="3416320"/>
          </a:xfrm>
          <a:prstGeom prst="rect">
            <a:avLst/>
          </a:prstGeom>
        </p:spPr>
        <p:txBody>
          <a:bodyPr wrap="square">
            <a:spAutoFit/>
          </a:bodyPr>
          <a:lstStyle/>
          <a:p>
            <a:pPr algn="just" fontAlgn="base">
              <a:spcBef>
                <a:spcPct val="0"/>
              </a:spcBef>
              <a:spcAft>
                <a:spcPct val="0"/>
              </a:spcAft>
            </a:pPr>
            <a:r>
              <a:rPr lang="en-US" dirty="0" smtClean="0">
                <a:ea typeface="SimSun" pitchFamily="2" charset="-122"/>
                <a:cs typeface="Arial" pitchFamily="34" charset="0"/>
              </a:rPr>
              <a:t>The Catholic Political Movement “Militia Christi”: your project “teaches sexual education, both theoretical and practical, to children aged 2-6 years, along with an explicit indoctrination against the model of natural family and its roles and parental figures, and the promotion of an homosexual view of the parental couple”. </a:t>
            </a:r>
          </a:p>
          <a:p>
            <a:pPr algn="just" fontAlgn="base">
              <a:spcBef>
                <a:spcPct val="0"/>
              </a:spcBef>
              <a:spcAft>
                <a:spcPct val="0"/>
              </a:spcAft>
            </a:pPr>
            <a:endParaRPr lang="en-US" dirty="0" smtClean="0">
              <a:ea typeface="SimSun" pitchFamily="2" charset="-122"/>
              <a:cs typeface="Arial" pitchFamily="34" charset="0"/>
            </a:endParaRPr>
          </a:p>
          <a:p>
            <a:pPr algn="just" fontAlgn="base">
              <a:spcBef>
                <a:spcPct val="0"/>
              </a:spcBef>
              <a:spcAft>
                <a:spcPct val="0"/>
              </a:spcAft>
            </a:pPr>
            <a:r>
              <a:rPr lang="en-US" dirty="0" err="1" smtClean="0">
                <a:ea typeface="SimSun" pitchFamily="2" charset="-122"/>
                <a:cs typeface="Arial" pitchFamily="34" charset="0"/>
              </a:rPr>
              <a:t>Gianluigi</a:t>
            </a:r>
            <a:r>
              <a:rPr lang="en-US" dirty="0" smtClean="0">
                <a:ea typeface="SimSun" pitchFamily="2" charset="-122"/>
                <a:cs typeface="Arial" pitchFamily="34" charset="0"/>
              </a:rPr>
              <a:t> De Palo, Right party, described our course as “ideological frenzy” in a newspaper. </a:t>
            </a:r>
          </a:p>
          <a:p>
            <a:pPr algn="just" fontAlgn="base">
              <a:spcBef>
                <a:spcPct val="0"/>
              </a:spcBef>
              <a:spcAft>
                <a:spcPct val="0"/>
              </a:spcAft>
            </a:pPr>
            <a:endParaRPr lang="en-US" dirty="0" smtClean="0">
              <a:ea typeface="SimSun" pitchFamily="2" charset="-122"/>
              <a:cs typeface="Arial" pitchFamily="34" charset="0"/>
            </a:endParaRPr>
          </a:p>
          <a:p>
            <a:pPr algn="just" fontAlgn="base">
              <a:spcBef>
                <a:spcPct val="0"/>
              </a:spcBef>
              <a:spcAft>
                <a:spcPct val="0"/>
              </a:spcAft>
            </a:pPr>
            <a:r>
              <a:rPr lang="en-US" dirty="0" smtClean="0">
                <a:cs typeface="Arial" pitchFamily="34" charset="0"/>
              </a:rPr>
              <a:t>Don </a:t>
            </a:r>
            <a:r>
              <a:rPr lang="en-US" dirty="0" err="1" smtClean="0">
                <a:cs typeface="Arial" pitchFamily="34" charset="0"/>
              </a:rPr>
              <a:t>Filippo</a:t>
            </a:r>
            <a:r>
              <a:rPr lang="en-US" dirty="0" smtClean="0">
                <a:cs typeface="Arial" pitchFamily="34" charset="0"/>
              </a:rPr>
              <a:t> </a:t>
            </a:r>
            <a:r>
              <a:rPr lang="en-US" dirty="0" err="1" smtClean="0">
                <a:cs typeface="Arial" pitchFamily="34" charset="0"/>
              </a:rPr>
              <a:t>Morlacchi</a:t>
            </a:r>
            <a:r>
              <a:rPr lang="en-US" dirty="0" smtClean="0">
                <a:cs typeface="Arial" pitchFamily="34" charset="0"/>
              </a:rPr>
              <a:t>, Director of the School Department for Catholic Church, invited people to speak up and react against our project, because “School makes a difference – he stated – its aim was to instill ideas in young children in order to produce a cultural change”.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8130" name="Picture 2" descr="http://www.noidonne.org/files/articoli/g/04974_1.jpg"/>
          <p:cNvPicPr>
            <a:picLocks noChangeAspect="1" noChangeArrowheads="1"/>
          </p:cNvPicPr>
          <p:nvPr/>
        </p:nvPicPr>
        <p:blipFill>
          <a:blip r:embed="rId3" cstate="print"/>
          <a:srcRect r="-799" b="13061"/>
          <a:stretch>
            <a:fillRect/>
          </a:stretch>
        </p:blipFill>
        <p:spPr bwMode="auto">
          <a:xfrm>
            <a:off x="368533" y="4293096"/>
            <a:ext cx="3915435" cy="2160240"/>
          </a:xfrm>
          <a:prstGeom prst="rect">
            <a:avLst/>
          </a:prstGeom>
          <a:noFill/>
        </p:spPr>
      </p:pic>
      <p:sp>
        <p:nvSpPr>
          <p:cNvPr id="48137" name="AutoShape 9" descr="Risultati immagini per papa gen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8139" name="AutoShape 11" descr="Risultati immagini per papa gen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8143" name="Picture 15" descr="https://fbcdn-sphotos-b-a.akamaihd.net/hphotos-ak-xpa1/v/t1.0-9/10929081_511563568985582_8625904921179058449_n.jpg?oh=d86dc4b043f91d13ad646b68831663cc&amp;oe=5582DF1A&amp;__gda__=1433820834_0f284dabb62f34afea9daac07630770a"/>
          <p:cNvPicPr>
            <a:picLocks noChangeAspect="1" noChangeArrowheads="1"/>
          </p:cNvPicPr>
          <p:nvPr/>
        </p:nvPicPr>
        <p:blipFill>
          <a:blip r:embed="rId4" cstate="print"/>
          <a:srcRect/>
          <a:stretch>
            <a:fillRect/>
          </a:stretch>
        </p:blipFill>
        <p:spPr bwMode="auto">
          <a:xfrm>
            <a:off x="4466784" y="3068960"/>
            <a:ext cx="4281680" cy="3362231"/>
          </a:xfrm>
          <a:prstGeom prst="rect">
            <a:avLst/>
          </a:prstGeom>
          <a:noFill/>
        </p:spPr>
      </p:pic>
      <p:pic>
        <p:nvPicPr>
          <p:cNvPr id="11" name="Picture 4" descr="https://scontent-mxp.xx.fbcdn.net/hphotos-xfa1/v/t1.0-9/1613869_526071247534814_8469942972391864453_n.jpg?oh=427f8d78864cf38ea6da368718ed76d7&amp;oe=5584B74E"/>
          <p:cNvPicPr>
            <a:picLocks noChangeAspect="1" noChangeArrowheads="1"/>
          </p:cNvPicPr>
          <p:nvPr/>
        </p:nvPicPr>
        <p:blipFill>
          <a:blip r:embed="rId5" cstate="print"/>
          <a:srcRect b="13916"/>
          <a:stretch>
            <a:fillRect/>
          </a:stretch>
        </p:blipFill>
        <p:spPr bwMode="auto">
          <a:xfrm>
            <a:off x="395536" y="476672"/>
            <a:ext cx="3904086" cy="3744416"/>
          </a:xfrm>
          <a:prstGeom prst="rect">
            <a:avLst/>
          </a:prstGeom>
          <a:noFill/>
        </p:spPr>
      </p:pic>
      <p:pic>
        <p:nvPicPr>
          <p:cNvPr id="48145" name="Picture 17" descr="https://fbcdn-sphotos-a-a.akamaihd.net/hphotos-ak-xfa1/v/t1.0-9/11043192_10203990337814852_6313935926278263038_n.jpg?oh=e0082afc4d3cca47033dba944cc6e320&amp;oe=557DA180&amp;__gda__=1434484077_e028cb37f3e0de38ddf9f66eed33cf50"/>
          <p:cNvPicPr>
            <a:picLocks noChangeAspect="1" noChangeArrowheads="1"/>
          </p:cNvPicPr>
          <p:nvPr/>
        </p:nvPicPr>
        <p:blipFill>
          <a:blip r:embed="rId6" cstate="print"/>
          <a:srcRect/>
          <a:stretch>
            <a:fillRect/>
          </a:stretch>
        </p:blipFill>
        <p:spPr bwMode="auto">
          <a:xfrm>
            <a:off x="4499992" y="548680"/>
            <a:ext cx="4262207" cy="230425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2226" name="Picture 2" descr="https://fbcdn-sphotos-b-a.akamaihd.net/hphotos-ak-xpf1/v/t1.0-9/10559689_490359361106003_4812996532576406524_n.jpg?oh=043b50c256ce4bf183ff1dbb2ed7cb1a&amp;oe=5589E3E0&amp;__gda__=1435493258_058ba9dd56d85247b9d38481a25a2689"/>
          <p:cNvPicPr>
            <a:picLocks noChangeAspect="1" noChangeArrowheads="1"/>
          </p:cNvPicPr>
          <p:nvPr/>
        </p:nvPicPr>
        <p:blipFill>
          <a:blip r:embed="rId3" cstate="print"/>
          <a:srcRect/>
          <a:stretch>
            <a:fillRect/>
          </a:stretch>
        </p:blipFill>
        <p:spPr bwMode="auto">
          <a:xfrm>
            <a:off x="251520" y="260648"/>
            <a:ext cx="4536504" cy="3168352"/>
          </a:xfrm>
          <a:prstGeom prst="rect">
            <a:avLst/>
          </a:prstGeom>
          <a:noFill/>
        </p:spPr>
      </p:pic>
      <p:pic>
        <p:nvPicPr>
          <p:cNvPr id="3" name="Picture 2" descr="C:\Users\Monica\Dropbox\Scosse (1)\Slide e convegni\immagini per slide\11025634_791132137638813_8437378732752256928_n.jpg"/>
          <p:cNvPicPr>
            <a:picLocks noChangeAspect="1" noChangeArrowheads="1"/>
          </p:cNvPicPr>
          <p:nvPr/>
        </p:nvPicPr>
        <p:blipFill>
          <a:blip r:embed="rId4" cstate="print"/>
          <a:srcRect/>
          <a:stretch>
            <a:fillRect/>
          </a:stretch>
        </p:blipFill>
        <p:spPr bwMode="auto">
          <a:xfrm>
            <a:off x="5004048" y="332656"/>
            <a:ext cx="3840427" cy="3096344"/>
          </a:xfrm>
          <a:prstGeom prst="rect">
            <a:avLst/>
          </a:prstGeom>
          <a:noFill/>
        </p:spPr>
      </p:pic>
      <p:pic>
        <p:nvPicPr>
          <p:cNvPr id="52228" name="Picture 4" descr="https://scontent-mxp.xx.fbcdn.net/hphotos-xpa1/v/t1.0-9/10385556_494370087371597_1227373548829374159_n.jpg?oh=13978cc227bdd233fbf6eb95c762e149&amp;oe=557BF900"/>
          <p:cNvPicPr>
            <a:picLocks noChangeAspect="1" noChangeArrowheads="1"/>
          </p:cNvPicPr>
          <p:nvPr/>
        </p:nvPicPr>
        <p:blipFill>
          <a:blip r:embed="rId5" cstate="print"/>
          <a:srcRect/>
          <a:stretch>
            <a:fillRect/>
          </a:stretch>
        </p:blipFill>
        <p:spPr bwMode="auto">
          <a:xfrm>
            <a:off x="251520" y="3501008"/>
            <a:ext cx="3672408" cy="3153717"/>
          </a:xfrm>
          <a:prstGeom prst="rect">
            <a:avLst/>
          </a:prstGeom>
          <a:noFill/>
        </p:spPr>
      </p:pic>
      <p:pic>
        <p:nvPicPr>
          <p:cNvPr id="52230" name="Picture 6" descr="https://scontent-mxp.xx.fbcdn.net/hphotos-xap1/v/l/t1.0-9/10926224_528829597258979_4075847222085707293_n.jpg?oh=fed725c5e13718ee74e57b0d6a899b3e&amp;oe=558E06B9"/>
          <p:cNvPicPr>
            <a:picLocks noChangeAspect="1" noChangeArrowheads="1"/>
          </p:cNvPicPr>
          <p:nvPr/>
        </p:nvPicPr>
        <p:blipFill>
          <a:blip r:embed="rId6" cstate="print"/>
          <a:srcRect t="8682"/>
          <a:stretch>
            <a:fillRect/>
          </a:stretch>
        </p:blipFill>
        <p:spPr bwMode="auto">
          <a:xfrm>
            <a:off x="4131081" y="3501008"/>
            <a:ext cx="4689391" cy="3068960"/>
          </a:xfrm>
          <a:prstGeom prst="rect">
            <a:avLst/>
          </a:prstGeom>
          <a:noFill/>
        </p:spPr>
      </p:pic>
      <p:sp>
        <p:nvSpPr>
          <p:cNvPr id="6" name="Rettangolo 5"/>
          <p:cNvSpPr/>
          <p:nvPr/>
        </p:nvSpPr>
        <p:spPr>
          <a:xfrm>
            <a:off x="4283968" y="3501008"/>
            <a:ext cx="3196901" cy="400110"/>
          </a:xfrm>
          <a:prstGeom prst="rect">
            <a:avLst/>
          </a:prstGeom>
          <a:solidFill>
            <a:schemeClr val="bg1"/>
          </a:solidFill>
          <a:ln>
            <a:solidFill>
              <a:schemeClr val="bg1"/>
            </a:solidFill>
          </a:ln>
        </p:spPr>
        <p:txBody>
          <a:bodyPr wrap="none">
            <a:spAutoFit/>
          </a:bodyPr>
          <a:lstStyle/>
          <a:p>
            <a:r>
              <a:rPr lang="fr-FR" sz="2000" b="1" dirty="0" smtClean="0">
                <a:solidFill>
                  <a:srgbClr val="000000"/>
                </a:solidFill>
                <a:latin typeface="Arial" pitchFamily="34" charset="0"/>
                <a:cs typeface="Arial" pitchFamily="34" charset="0"/>
                <a:hlinkClick r:id="rId7"/>
              </a:rPr>
              <a:t>La Manif Pour Tous </a:t>
            </a:r>
            <a:r>
              <a:rPr lang="fr-FR" sz="2000" b="1" dirty="0" err="1" smtClean="0">
                <a:solidFill>
                  <a:srgbClr val="000000"/>
                </a:solidFill>
                <a:latin typeface="Arial" pitchFamily="34" charset="0"/>
                <a:cs typeface="Arial" pitchFamily="34" charset="0"/>
                <a:hlinkClick r:id="rId7"/>
              </a:rPr>
              <a:t>Italia</a:t>
            </a:r>
            <a:endParaRPr lang="it-IT" sz="2000" b="1"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onica\Dropbox\SCUOLADIFFERENTE2014\Educare alle differenze 2014\foto roma\IMG_5130.JPG"/>
          <p:cNvPicPr>
            <a:picLocks noChangeAspect="1" noChangeArrowheads="1"/>
          </p:cNvPicPr>
          <p:nvPr/>
        </p:nvPicPr>
        <p:blipFill>
          <a:blip r:embed="rId2" cstate="print"/>
          <a:srcRect t="13260"/>
          <a:stretch>
            <a:fillRect/>
          </a:stretch>
        </p:blipFill>
        <p:spPr bwMode="auto">
          <a:xfrm>
            <a:off x="3203848" y="2636912"/>
            <a:ext cx="5388638" cy="3168352"/>
          </a:xfrm>
          <a:prstGeom prst="rect">
            <a:avLst/>
          </a:prstGeom>
          <a:noFill/>
        </p:spPr>
      </p:pic>
      <p:sp>
        <p:nvSpPr>
          <p:cNvPr id="6145" name="Rectangle 1"/>
          <p:cNvSpPr>
            <a:spLocks noChangeArrowheads="1"/>
          </p:cNvSpPr>
          <p:nvPr/>
        </p:nvSpPr>
        <p:spPr bwMode="auto">
          <a:xfrm>
            <a:off x="395536" y="1052736"/>
            <a:ext cx="8280920"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b="1" dirty="0" smtClean="0">
                <a:latin typeface="+mj-lt"/>
                <a:ea typeface="Times New Roman" pitchFamily="18" charset="0"/>
                <a:cs typeface="Arial" pitchFamily="34" charset="0"/>
              </a:rPr>
              <a:t>The Italian network </a:t>
            </a:r>
          </a:p>
          <a:p>
            <a:pPr lvl="0" fontAlgn="base">
              <a:spcBef>
                <a:spcPct val="0"/>
              </a:spcBef>
              <a:spcAft>
                <a:spcPct val="0"/>
              </a:spcAft>
            </a:pPr>
            <a:r>
              <a:rPr lang="en-US" i="1" dirty="0" err="1" smtClean="0">
                <a:latin typeface="+mj-lt"/>
                <a:ea typeface="Times New Roman" pitchFamily="18" charset="0"/>
                <a:cs typeface="Arial" pitchFamily="34" charset="0"/>
              </a:rPr>
              <a:t>Educare</a:t>
            </a:r>
            <a:r>
              <a:rPr lang="en-US" i="1" dirty="0" smtClean="0">
                <a:latin typeface="+mj-lt"/>
                <a:ea typeface="Times New Roman" pitchFamily="18" charset="0"/>
                <a:cs typeface="Arial" pitchFamily="34" charset="0"/>
              </a:rPr>
              <a:t> </a:t>
            </a:r>
            <a:r>
              <a:rPr lang="en-US" i="1" dirty="0" err="1" smtClean="0">
                <a:latin typeface="+mj-lt"/>
                <a:ea typeface="Times New Roman" pitchFamily="18" charset="0"/>
                <a:cs typeface="Arial" pitchFamily="34" charset="0"/>
              </a:rPr>
              <a:t>alle</a:t>
            </a:r>
            <a:r>
              <a:rPr lang="en-US" i="1" dirty="0" smtClean="0">
                <a:latin typeface="+mj-lt"/>
                <a:ea typeface="Times New Roman" pitchFamily="18" charset="0"/>
                <a:cs typeface="Arial" pitchFamily="34" charset="0"/>
              </a:rPr>
              <a:t> </a:t>
            </a:r>
            <a:r>
              <a:rPr lang="en-US" i="1" dirty="0" err="1" smtClean="0">
                <a:latin typeface="+mj-lt"/>
                <a:ea typeface="Times New Roman" pitchFamily="18" charset="0"/>
                <a:cs typeface="Arial" pitchFamily="34" charset="0"/>
              </a:rPr>
              <a:t>differenze</a:t>
            </a:r>
            <a:r>
              <a:rPr lang="en-US" dirty="0" smtClean="0">
                <a:latin typeface="+mj-lt"/>
                <a:ea typeface="Times New Roman" pitchFamily="18" charset="0"/>
                <a:cs typeface="Arial" pitchFamily="34" charset="0"/>
              </a:rPr>
              <a:t>, </a:t>
            </a:r>
          </a:p>
          <a:p>
            <a:pPr lvl="0" fontAlgn="base">
              <a:spcBef>
                <a:spcPct val="0"/>
              </a:spcBef>
              <a:spcAft>
                <a:spcPct val="0"/>
              </a:spcAft>
            </a:pPr>
            <a:r>
              <a:rPr lang="en-US" dirty="0" smtClean="0">
                <a:latin typeface="+mj-lt"/>
                <a:ea typeface="Times New Roman" pitchFamily="18" charset="0"/>
                <a:cs typeface="Arial" pitchFamily="34" charset="0"/>
              </a:rPr>
              <a:t>With </a:t>
            </a:r>
            <a:r>
              <a:rPr lang="en-US" b="1" dirty="0" smtClean="0">
                <a:latin typeface="+mj-lt"/>
                <a:ea typeface="Times New Roman" pitchFamily="18" charset="0"/>
                <a:cs typeface="Arial" pitchFamily="34" charset="0"/>
              </a:rPr>
              <a:t>240 organizations in partnership</a:t>
            </a:r>
            <a:r>
              <a:rPr lang="en-US" dirty="0" smtClean="0">
                <a:latin typeface="+mj-lt"/>
                <a:ea typeface="Times New Roman" pitchFamily="18" charset="0"/>
                <a:cs typeface="Arial" pitchFamily="34" charset="0"/>
              </a:rPr>
              <a:t>  (a</a:t>
            </a:r>
            <a:r>
              <a:rPr lang="en-US" dirty="0" smtClean="0">
                <a:latin typeface="+mj-lt"/>
                <a:cs typeface="Arial" pitchFamily="34" charset="0"/>
              </a:rPr>
              <a:t>ssociations, schools, social services </a:t>
            </a:r>
            <a:r>
              <a:rPr lang="en-US" dirty="0" err="1" smtClean="0">
                <a:latin typeface="+mj-lt"/>
                <a:cs typeface="Arial" pitchFamily="34" charset="0"/>
              </a:rPr>
              <a:t>centres</a:t>
            </a:r>
            <a:r>
              <a:rPr lang="en-US" dirty="0" smtClean="0">
                <a:latin typeface="+mj-lt"/>
                <a:cs typeface="Arial" pitchFamily="34" charset="0"/>
              </a:rPr>
              <a:t>, anti-violence </a:t>
            </a:r>
            <a:r>
              <a:rPr lang="en-US" dirty="0" err="1" smtClean="0">
                <a:latin typeface="+mj-lt"/>
                <a:cs typeface="Arial" pitchFamily="34" charset="0"/>
              </a:rPr>
              <a:t>centres</a:t>
            </a:r>
            <a:r>
              <a:rPr lang="en-US" dirty="0" smtClean="0">
                <a:latin typeface="+mj-lt"/>
                <a:cs typeface="Arial" pitchFamily="34" charset="0"/>
              </a:rPr>
              <a:t>, women's associations, teachers, educational staff, parents, training consultant, childhood caretakers and community workers, authorities from local governments).</a:t>
            </a:r>
            <a:endParaRPr lang="en-US" dirty="0" smtClean="0">
              <a:latin typeface="+mj-lt"/>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600" dirty="0" smtClean="0">
              <a:latin typeface="Arial" pitchFamily="34" charset="0"/>
              <a:ea typeface="Times New Roman" pitchFamily="18" charset="0"/>
              <a:cs typeface="Arial" pitchFamily="34" charset="0"/>
            </a:endParaRPr>
          </a:p>
        </p:txBody>
      </p:sp>
      <p:sp>
        <p:nvSpPr>
          <p:cNvPr id="5" name="Rectangle 1"/>
          <p:cNvSpPr>
            <a:spLocks noChangeArrowheads="1"/>
          </p:cNvSpPr>
          <p:nvPr/>
        </p:nvSpPr>
        <p:spPr bwMode="auto">
          <a:xfrm>
            <a:off x="467544" y="4077072"/>
            <a:ext cx="273630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ea typeface="Times New Roman" pitchFamily="18" charset="0"/>
                <a:cs typeface="Arial" pitchFamily="34" charset="0"/>
              </a:rPr>
              <a:t>The</a:t>
            </a:r>
            <a:r>
              <a:rPr kumimoji="0" lang="en-US" b="0" i="0" u="none" strike="noStrike" cap="none" normalizeH="0" dirty="0" smtClean="0">
                <a:ln>
                  <a:noFill/>
                </a:ln>
                <a:solidFill>
                  <a:schemeClr val="tx1"/>
                </a:solidFill>
                <a:effectLst/>
                <a:ea typeface="Times New Roman" pitchFamily="18" charset="0"/>
                <a:cs typeface="Arial" pitchFamily="34" charset="0"/>
              </a:rPr>
              <a:t> 2 days meeting in Rome with </a:t>
            </a:r>
            <a:r>
              <a:rPr kumimoji="0" lang="en-US" b="1" i="0" u="none" strike="noStrike" cap="none" normalizeH="0" dirty="0" smtClean="0">
                <a:ln>
                  <a:noFill/>
                </a:ln>
                <a:solidFill>
                  <a:schemeClr val="tx1"/>
                </a:solidFill>
                <a:effectLst/>
                <a:ea typeface="Times New Roman" pitchFamily="18" charset="0"/>
                <a:cs typeface="Arial" pitchFamily="34" charset="0"/>
              </a:rPr>
              <a:t>600 people</a:t>
            </a:r>
            <a:r>
              <a:rPr kumimoji="0" lang="en-US" b="0" i="0" u="none" strike="noStrike" cap="none" normalizeH="0" dirty="0" smtClean="0">
                <a:ln>
                  <a:noFill/>
                </a:ln>
                <a:solidFill>
                  <a:schemeClr val="tx1"/>
                </a:solidFill>
                <a:effectLst/>
                <a:ea typeface="Times New Roman" pitchFamily="18" charset="0"/>
                <a:cs typeface="Arial" pitchFamily="34" charset="0"/>
              </a:rPr>
              <a:t>, </a:t>
            </a:r>
          </a:p>
          <a:p>
            <a:pPr marL="0" marR="0" lvl="0" indent="0"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dirty="0" smtClean="0">
                <a:ln>
                  <a:noFill/>
                </a:ln>
                <a:solidFill>
                  <a:schemeClr val="tx1"/>
                </a:solidFill>
                <a:effectLst/>
                <a:ea typeface="Times New Roman" pitchFamily="18" charset="0"/>
                <a:cs typeface="Arial" pitchFamily="34" charset="0"/>
              </a:rPr>
              <a:t>2</a:t>
            </a:r>
            <a:r>
              <a:rPr kumimoji="0" lang="en-US" b="0" i="0" u="none" strike="noStrike" cap="none" normalizeH="0" baseline="0" dirty="0" smtClean="0">
                <a:ln>
                  <a:noFill/>
                </a:ln>
                <a:solidFill>
                  <a:schemeClr val="tx1"/>
                </a:solidFill>
                <a:effectLst/>
                <a:ea typeface="Times New Roman" pitchFamily="18" charset="0"/>
                <a:cs typeface="Arial" pitchFamily="34" charset="0"/>
              </a:rPr>
              <a:t> plenary assemblies, 7 roundtables,</a:t>
            </a:r>
          </a:p>
          <a:p>
            <a:pPr lvl="0" fontAlgn="base">
              <a:spcBef>
                <a:spcPct val="0"/>
              </a:spcBef>
              <a:spcAft>
                <a:spcPct val="0"/>
              </a:spcAft>
            </a:pPr>
            <a:r>
              <a:rPr kumimoji="0" lang="en-US" b="0" i="0" u="none" strike="noStrike" cap="none" normalizeH="0" baseline="0" dirty="0" smtClean="0">
                <a:ln>
                  <a:noFill/>
                </a:ln>
                <a:solidFill>
                  <a:schemeClr val="tx1"/>
                </a:solidFill>
                <a:effectLst/>
                <a:ea typeface="Times New Roman" pitchFamily="18" charset="0"/>
                <a:cs typeface="Arial" pitchFamily="34" charset="0"/>
              </a:rPr>
              <a:t>a theatre performance, activities for children, exhibitions and stands.</a:t>
            </a:r>
            <a:endParaRPr kumimoji="0" lang="en-US" sz="2800" b="0" i="0" u="none" strike="noStrike" cap="none" normalizeH="0" baseline="0" dirty="0" smtClean="0">
              <a:ln>
                <a:noFill/>
              </a:ln>
              <a:solidFill>
                <a:schemeClr val="tx1"/>
              </a:solidFill>
              <a:effectLst/>
              <a:cs typeface="Arial" pitchFamily="34" charset="0"/>
            </a:endParaRPr>
          </a:p>
        </p:txBody>
      </p:sp>
      <p:pic>
        <p:nvPicPr>
          <p:cNvPr id="7" name="Immagine 6" descr="banner dx_20-21sett.jpg"/>
          <p:cNvPicPr>
            <a:picLocks noChangeAspect="1"/>
          </p:cNvPicPr>
          <p:nvPr/>
        </p:nvPicPr>
        <p:blipFill>
          <a:blip r:embed="rId3" cstate="print"/>
          <a:stretch>
            <a:fillRect/>
          </a:stretch>
        </p:blipFill>
        <p:spPr>
          <a:xfrm>
            <a:off x="467544" y="2924944"/>
            <a:ext cx="2376264" cy="109016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195736" y="4005064"/>
            <a:ext cx="5750704" cy="2194362"/>
          </a:xfrm>
          <a:prstGeom prst="rect">
            <a:avLst/>
          </a:prstGeom>
          <a:noFill/>
          <a:ln w="9525">
            <a:noFill/>
            <a:miter lim="800000"/>
            <a:headEnd/>
            <a:tailEnd/>
          </a:ln>
        </p:spPr>
      </p:pic>
      <p:sp>
        <p:nvSpPr>
          <p:cNvPr id="4" name="CasellaDiTesto 3"/>
          <p:cNvSpPr txBox="1"/>
          <p:nvPr/>
        </p:nvSpPr>
        <p:spPr>
          <a:xfrm>
            <a:off x="539552" y="1052736"/>
            <a:ext cx="7848872" cy="2699842"/>
          </a:xfrm>
          <a:prstGeom prst="rect">
            <a:avLst/>
          </a:prstGeom>
          <a:noFill/>
        </p:spPr>
        <p:txBody>
          <a:bodyPr wrap="square" rtlCol="0">
            <a:spAutoFit/>
          </a:bodyPr>
          <a:lstStyle/>
          <a:p>
            <a:pPr marL="342900" indent="-342900">
              <a:lnSpc>
                <a:spcPct val="0"/>
              </a:lnSpc>
              <a:spcBef>
                <a:spcPct val="20000"/>
              </a:spcBef>
              <a:buFontTx/>
              <a:buChar char="•"/>
            </a:pPr>
            <a:endParaRPr lang="en-GB" sz="2400" dirty="0" smtClean="0">
              <a:latin typeface="Arial" charset="0"/>
            </a:endParaRPr>
          </a:p>
          <a:p>
            <a:pPr marL="342900" indent="-342900">
              <a:lnSpc>
                <a:spcPct val="90000"/>
              </a:lnSpc>
              <a:spcBef>
                <a:spcPct val="20000"/>
              </a:spcBef>
            </a:pPr>
            <a:r>
              <a:rPr lang="en-GB" dirty="0" smtClean="0">
                <a:latin typeface="Arial" pitchFamily="34" charset="0"/>
                <a:cs typeface="Arial" pitchFamily="34" charset="0"/>
              </a:rPr>
              <a:t>To ensure r</a:t>
            </a:r>
            <a:r>
              <a:rPr lang="en-GB" dirty="0" smtClean="0">
                <a:latin typeface="Arial" charset="0"/>
              </a:rPr>
              <a:t>espects diversity and equality of opportunity </a:t>
            </a:r>
            <a:r>
              <a:rPr lang="en-GB" dirty="0" smtClean="0">
                <a:latin typeface="Arial" pitchFamily="34" charset="0"/>
                <a:cs typeface="Arial" pitchFamily="34" charset="0"/>
              </a:rPr>
              <a:t>in school, </a:t>
            </a:r>
          </a:p>
          <a:p>
            <a:pPr marL="342900" indent="-342900">
              <a:lnSpc>
                <a:spcPct val="90000"/>
              </a:lnSpc>
              <a:spcBef>
                <a:spcPct val="20000"/>
              </a:spcBef>
            </a:pPr>
            <a:r>
              <a:rPr lang="en-GB" dirty="0" smtClean="0">
                <a:latin typeface="Arial" pitchFamily="34" charset="0"/>
                <a:cs typeface="Arial" pitchFamily="34" charset="0"/>
              </a:rPr>
              <a:t>we need to: </a:t>
            </a:r>
          </a:p>
          <a:p>
            <a:pPr marL="342900" indent="-342900">
              <a:lnSpc>
                <a:spcPct val="20000"/>
              </a:lnSpc>
              <a:spcBef>
                <a:spcPct val="20000"/>
              </a:spcBef>
            </a:pPr>
            <a:endParaRPr lang="en-GB" dirty="0" smtClean="0">
              <a:latin typeface="Arial" pitchFamily="34" charset="0"/>
              <a:cs typeface="Arial" pitchFamily="34" charset="0"/>
            </a:endParaRPr>
          </a:p>
          <a:p>
            <a:pPr marL="800100" lvl="1" indent="-342900">
              <a:spcBef>
                <a:spcPct val="20000"/>
              </a:spcBef>
              <a:buFont typeface="+mj-lt"/>
              <a:buAutoNum type="arabicPeriod"/>
            </a:pPr>
            <a:r>
              <a:rPr lang="en-GB" dirty="0" smtClean="0">
                <a:latin typeface="Arial" pitchFamily="34" charset="0"/>
                <a:cs typeface="Arial" pitchFamily="34" charset="0"/>
              </a:rPr>
              <a:t>promote early </a:t>
            </a:r>
            <a:r>
              <a:rPr lang="en-GB" b="1" dirty="0" smtClean="0">
                <a:latin typeface="Arial" pitchFamily="34" charset="0"/>
                <a:cs typeface="Arial" pitchFamily="34" charset="0"/>
              </a:rPr>
              <a:t>learning experiences</a:t>
            </a:r>
            <a:r>
              <a:rPr lang="en-GB" dirty="0" smtClean="0">
                <a:latin typeface="Arial" pitchFamily="34" charset="0"/>
                <a:cs typeface="Arial" pitchFamily="34" charset="0"/>
              </a:rPr>
              <a:t> from early age;</a:t>
            </a:r>
            <a:endParaRPr lang="en-GB" sz="800" dirty="0" smtClean="0">
              <a:latin typeface="Arial" pitchFamily="34" charset="0"/>
              <a:cs typeface="Arial" pitchFamily="34" charset="0"/>
            </a:endParaRPr>
          </a:p>
          <a:p>
            <a:pPr marL="800100" lvl="1" indent="-342900">
              <a:spcBef>
                <a:spcPct val="20000"/>
              </a:spcBef>
              <a:buFont typeface="+mj-lt"/>
              <a:buAutoNum type="arabicPeriod"/>
            </a:pPr>
            <a:r>
              <a:rPr lang="en-GB" dirty="0" smtClean="0">
                <a:latin typeface="Arial" pitchFamily="34" charset="0"/>
                <a:cs typeface="Arial" pitchFamily="34" charset="0"/>
              </a:rPr>
              <a:t>guarantee children protective and gender-sensitive spaces, free them </a:t>
            </a:r>
            <a:r>
              <a:rPr lang="en-GB" dirty="0" smtClean="0">
                <a:latin typeface="Arial" pitchFamily="34" charset="0"/>
                <a:cs typeface="Arial" pitchFamily="34" charset="0"/>
              </a:rPr>
              <a:t>from stereotypes, and </a:t>
            </a:r>
            <a:r>
              <a:rPr lang="en-GB" dirty="0" smtClean="0">
                <a:latin typeface="Arial" pitchFamily="34" charset="0"/>
                <a:cs typeface="Arial" pitchFamily="34" charset="0"/>
              </a:rPr>
              <a:t>ensure their health and well-being;</a:t>
            </a:r>
          </a:p>
          <a:p>
            <a:pPr marL="800100" lvl="1" indent="-342900">
              <a:spcBef>
                <a:spcPct val="20000"/>
              </a:spcBef>
              <a:buFont typeface="+mj-lt"/>
              <a:buAutoNum type="arabicPeriod"/>
            </a:pPr>
            <a:r>
              <a:rPr lang="en-US" dirty="0" smtClean="0">
                <a:latin typeface="Arial" charset="0"/>
              </a:rPr>
              <a:t>provide good quality </a:t>
            </a:r>
            <a:r>
              <a:rPr lang="en-US" b="1" dirty="0" smtClean="0">
                <a:latin typeface="Arial" charset="0"/>
              </a:rPr>
              <a:t>teaching, </a:t>
            </a:r>
            <a:r>
              <a:rPr lang="en-US" dirty="0" smtClean="0">
                <a:latin typeface="Arial" charset="0"/>
              </a:rPr>
              <a:t>materials and resources</a:t>
            </a:r>
            <a:r>
              <a:rPr lang="en-US" dirty="0" smtClean="0">
                <a:latin typeface="Arial" charset="0"/>
              </a:rPr>
              <a:t>…</a:t>
            </a:r>
            <a:endParaRPr lang="en-US" dirty="0" smtClean="0">
              <a:latin typeface="Arial" charset="0"/>
            </a:endParaRPr>
          </a:p>
          <a:p>
            <a:pPr marL="800100" lvl="1" indent="-342900">
              <a:spcBef>
                <a:spcPct val="20000"/>
              </a:spcBef>
              <a:buFont typeface="+mj-lt"/>
              <a:buAutoNum type="arabicPeriod"/>
            </a:pPr>
            <a:r>
              <a:rPr lang="en-US" dirty="0" smtClean="0">
                <a:latin typeface="Arial" charset="0"/>
              </a:rPr>
              <a:t>….. And a good politics!</a:t>
            </a:r>
          </a:p>
          <a:p>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79512" y="4797152"/>
            <a:ext cx="8784976" cy="830997"/>
          </a:xfrm>
          <a:prstGeom prst="rect">
            <a:avLst/>
          </a:prstGeom>
          <a:noFill/>
        </p:spPr>
        <p:txBody>
          <a:bodyPr wrap="square" rtlCol="0">
            <a:spAutoFit/>
          </a:bodyPr>
          <a:lstStyle/>
          <a:p>
            <a:pPr algn="ctr"/>
            <a:r>
              <a:rPr lang="it-IT" sz="2400" b="1" spc="600" dirty="0" smtClean="0">
                <a:solidFill>
                  <a:srgbClr val="D60093"/>
                </a:solidFill>
                <a:latin typeface="+mj-lt"/>
                <a:cs typeface="Arial" pitchFamily="34" charset="0"/>
              </a:rPr>
              <a:t>www.scosse.org</a:t>
            </a:r>
          </a:p>
          <a:p>
            <a:pPr algn="ctr"/>
            <a:r>
              <a:rPr lang="it-IT" sz="2400" b="1" spc="300" dirty="0" smtClean="0">
                <a:solidFill>
                  <a:srgbClr val="D60093"/>
                </a:solidFill>
                <a:latin typeface="+mj-lt"/>
                <a:cs typeface="Arial" pitchFamily="34" charset="0"/>
              </a:rPr>
              <a:t>infoscosse@gmail.com</a:t>
            </a:r>
            <a:endParaRPr lang="it-IT" sz="2400" b="1" spc="300" dirty="0">
              <a:solidFill>
                <a:srgbClr val="D60093"/>
              </a:solidFill>
              <a:latin typeface="+mj-lt"/>
              <a:cs typeface="Arial" pitchFamily="34" charset="0"/>
            </a:endParaRPr>
          </a:p>
        </p:txBody>
      </p:sp>
      <p:sp>
        <p:nvSpPr>
          <p:cNvPr id="23554" name="AutoShape 2" descr="Risultati immagini per logo regione laz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3556" name="AutoShape 4" descr="Risultati immagini per logo regione laz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5" name="CasellaDiTesto 14"/>
          <p:cNvSpPr txBox="1"/>
          <p:nvPr/>
        </p:nvSpPr>
        <p:spPr>
          <a:xfrm>
            <a:off x="179512" y="2708920"/>
            <a:ext cx="8784976" cy="923330"/>
          </a:xfrm>
          <a:prstGeom prst="rect">
            <a:avLst/>
          </a:prstGeom>
          <a:noFill/>
        </p:spPr>
        <p:txBody>
          <a:bodyPr wrap="square" rtlCol="0">
            <a:spAutoFit/>
          </a:bodyPr>
          <a:lstStyle/>
          <a:p>
            <a:pPr algn="ctr"/>
            <a:r>
              <a:rPr lang="it-IT" sz="3600" i="1" dirty="0" smtClean="0"/>
              <a:t>…. </a:t>
            </a:r>
            <a:r>
              <a:rPr lang="it-IT" sz="3600" i="1" dirty="0" err="1" smtClean="0"/>
              <a:t>Thank</a:t>
            </a:r>
            <a:r>
              <a:rPr lang="it-IT" sz="3600" i="1" dirty="0" smtClean="0"/>
              <a:t> </a:t>
            </a:r>
            <a:r>
              <a:rPr lang="it-IT" sz="5400" b="1" i="1" dirty="0" err="1" smtClean="0">
                <a:solidFill>
                  <a:srgbClr val="D60093"/>
                </a:solidFill>
              </a:rPr>
              <a:t>you</a:t>
            </a:r>
            <a:r>
              <a:rPr lang="it-IT" sz="3600" b="1" i="1" dirty="0" smtClean="0">
                <a:solidFill>
                  <a:srgbClr val="D60093"/>
                </a:solidFill>
              </a:rPr>
              <a:t>! </a:t>
            </a:r>
            <a:endParaRPr lang="it-IT" sz="3600" b="1" i="1" dirty="0">
              <a:solidFill>
                <a:srgbClr val="D60093"/>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0649"/>
          <a:stretch>
            <a:fillRect/>
          </a:stretch>
        </p:blipFill>
        <p:spPr bwMode="auto">
          <a:xfrm>
            <a:off x="251520" y="332656"/>
            <a:ext cx="8658225" cy="3168352"/>
          </a:xfrm>
          <a:prstGeom prst="rect">
            <a:avLst/>
          </a:prstGeom>
          <a:noFill/>
          <a:ln w="9525">
            <a:noFill/>
            <a:miter lim="800000"/>
            <a:headEnd/>
            <a:tailEnd/>
          </a:ln>
        </p:spPr>
      </p:pic>
      <p:sp>
        <p:nvSpPr>
          <p:cNvPr id="3" name="Rettangolo 2"/>
          <p:cNvSpPr/>
          <p:nvPr/>
        </p:nvSpPr>
        <p:spPr>
          <a:xfrm>
            <a:off x="611560" y="3789040"/>
            <a:ext cx="7776864" cy="1938992"/>
          </a:xfrm>
          <a:prstGeom prst="rect">
            <a:avLst/>
          </a:prstGeom>
        </p:spPr>
        <p:txBody>
          <a:bodyPr wrap="square">
            <a:spAutoFit/>
          </a:bodyPr>
          <a:lstStyle/>
          <a:p>
            <a:r>
              <a:rPr lang="en-US" sz="2000" dirty="0" smtClean="0"/>
              <a:t>Through the Global Gender Gap Report, the World Economic Forum quantifies the magnitude of gender-based disparities and tracks their progress over time. </a:t>
            </a:r>
          </a:p>
          <a:p>
            <a:r>
              <a:rPr lang="en-US" sz="2000" dirty="0" smtClean="0"/>
              <a:t>The Global Gender Gap Index seeks to measure the relative gaps between women and men across four key areas: health, education, economy and politics.</a:t>
            </a:r>
            <a:endParaRPr lang="it-IT"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216339" y="1124744"/>
            <a:ext cx="8676141"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fcbk_coper_scuola2_corsi.jpg"/>
          <p:cNvPicPr>
            <a:picLocks noGrp="1" noChangeAspect="1"/>
          </p:cNvPicPr>
          <p:nvPr>
            <p:ph idx="1"/>
          </p:nvPr>
        </p:nvPicPr>
        <p:blipFill>
          <a:blip r:embed="rId3" cstate="print"/>
          <a:stretch>
            <a:fillRect/>
          </a:stretch>
        </p:blipFill>
        <p:spPr>
          <a:xfrm>
            <a:off x="755576" y="1052736"/>
            <a:ext cx="7560840" cy="2664229"/>
          </a:xfrm>
          <a:prstGeom prst="rect">
            <a:avLst/>
          </a:prstGeom>
          <a:noFill/>
          <a:ln>
            <a:noFill/>
          </a:ln>
        </p:spPr>
      </p:pic>
      <p:sp>
        <p:nvSpPr>
          <p:cNvPr id="5" name="Rettangolo 4"/>
          <p:cNvSpPr/>
          <p:nvPr/>
        </p:nvSpPr>
        <p:spPr>
          <a:xfrm>
            <a:off x="755576" y="3933056"/>
            <a:ext cx="7560840" cy="2031325"/>
          </a:xfrm>
          <a:prstGeom prst="rect">
            <a:avLst/>
          </a:prstGeom>
        </p:spPr>
        <p:txBody>
          <a:bodyPr wrap="square">
            <a:spAutoFit/>
          </a:bodyPr>
          <a:lstStyle/>
          <a:p>
            <a:r>
              <a:rPr lang="en-US" dirty="0" smtClean="0"/>
              <a:t>Training project on gender identity for teachers of 15 public  kindergartens and preschools of Rome.</a:t>
            </a:r>
          </a:p>
          <a:p>
            <a:endParaRPr lang="en-US" dirty="0" smtClean="0"/>
          </a:p>
          <a:p>
            <a:r>
              <a:rPr lang="en-US" b="1" dirty="0" smtClean="0"/>
              <a:t>7 modules of Basic training </a:t>
            </a:r>
            <a:r>
              <a:rPr lang="en-US" dirty="0" smtClean="0"/>
              <a:t>(22 hours each)</a:t>
            </a:r>
          </a:p>
          <a:p>
            <a:r>
              <a:rPr lang="en-US" b="1" dirty="0" smtClean="0"/>
              <a:t>8 modules of Additional training </a:t>
            </a:r>
            <a:r>
              <a:rPr lang="en-US" dirty="0" smtClean="0"/>
              <a:t>(14 hours each)</a:t>
            </a:r>
          </a:p>
          <a:p>
            <a:endParaRPr lang="en-US" dirty="0" smtClean="0"/>
          </a:p>
          <a:p>
            <a:r>
              <a:rPr lang="en-US" dirty="0" smtClean="0"/>
              <a:t>The project started in the school year 2013/2014 and continues this year.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395536" y="908720"/>
            <a:ext cx="7992888"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mj-lt"/>
              <a:ea typeface="SimSun" pitchFamily="2" charset="-122"/>
              <a:cs typeface="Arial" pitchFamily="34" charset="0"/>
            </a:endParaRPr>
          </a:p>
          <a:p>
            <a:pPr lvl="0" eaLnBrk="0" fontAlgn="base" hangingPunct="0">
              <a:spcBef>
                <a:spcPct val="0"/>
              </a:spcBef>
              <a:spcAft>
                <a:spcPct val="0"/>
              </a:spcAft>
              <a:buFontTx/>
              <a:buChar char="-"/>
            </a:pPr>
            <a:r>
              <a:rPr lang="en-US" dirty="0" smtClean="0">
                <a:ea typeface="SimSun" pitchFamily="2" charset="-122"/>
                <a:cs typeface="Arial" pitchFamily="34" charset="0"/>
              </a:rPr>
              <a:t>Decode behaviors, actions, practices, habits and expressions that convey or may convey models of identity and relationship stereotyped and stereotyping </a:t>
            </a:r>
          </a:p>
          <a:p>
            <a:pPr lvl="0" eaLnBrk="0" fontAlgn="base" hangingPunct="0">
              <a:spcBef>
                <a:spcPct val="0"/>
              </a:spcBef>
              <a:spcAft>
                <a:spcPct val="0"/>
              </a:spcAft>
              <a:buFontTx/>
              <a:buChar char="-"/>
            </a:pPr>
            <a:endParaRPr lang="en-US" sz="1200" dirty="0" smtClean="0">
              <a:ea typeface="SimSun" pitchFamily="2" charset="-122"/>
              <a:cs typeface="Arial" pitchFamily="34" charset="0"/>
            </a:endParaRPr>
          </a:p>
          <a:p>
            <a:pPr lvl="0" eaLnBrk="0" fontAlgn="base" hangingPunct="0">
              <a:spcBef>
                <a:spcPct val="0"/>
              </a:spcBef>
              <a:spcAft>
                <a:spcPct val="0"/>
              </a:spcAft>
              <a:buFontTx/>
              <a:buChar char="-"/>
            </a:pPr>
            <a:r>
              <a:rPr lang="en-US" dirty="0" smtClean="0">
                <a:ea typeface="SimSun" pitchFamily="2" charset="-122"/>
                <a:cs typeface="Arial" pitchFamily="34" charset="0"/>
              </a:rPr>
              <a:t> Provide girls and boys a horizon as free and clear as possible, through which to build their identity and the relationship with the opposite sex and avoid discriminating logic.</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Immagine 2" descr="figura 9_fmt.jpeg"/>
          <p:cNvPicPr>
            <a:picLocks noChangeAspect="1"/>
          </p:cNvPicPr>
          <p:nvPr/>
        </p:nvPicPr>
        <p:blipFill>
          <a:blip r:embed="rId2" cstate="print"/>
          <a:srcRect r="49225"/>
          <a:stretch>
            <a:fillRect/>
          </a:stretch>
        </p:blipFill>
        <p:spPr>
          <a:xfrm>
            <a:off x="1259632" y="2965855"/>
            <a:ext cx="3168352" cy="3110495"/>
          </a:xfrm>
          <a:prstGeom prst="rect">
            <a:avLst/>
          </a:prstGeom>
        </p:spPr>
      </p:pic>
      <p:pic>
        <p:nvPicPr>
          <p:cNvPr id="4" name="Immagine 3" descr="figura 10_fmt.jpeg"/>
          <p:cNvPicPr>
            <a:picLocks noChangeAspect="1"/>
          </p:cNvPicPr>
          <p:nvPr/>
        </p:nvPicPr>
        <p:blipFill>
          <a:blip r:embed="rId3" cstate="print"/>
          <a:srcRect r="48199"/>
          <a:stretch>
            <a:fillRect/>
          </a:stretch>
        </p:blipFill>
        <p:spPr>
          <a:xfrm>
            <a:off x="4644008" y="2924944"/>
            <a:ext cx="3240360" cy="313725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395536" y="980728"/>
            <a:ext cx="8136904" cy="29469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it-IT" sz="1050" b="0" i="0" u="none" strike="noStrike" cap="none" normalizeH="0" baseline="0" dirty="0" smtClean="0">
              <a:ln>
                <a:noFill/>
              </a:ln>
              <a:solidFill>
                <a:schemeClr val="tx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dirty="0" smtClean="0">
                <a:latin typeface="+mj-lt"/>
                <a:ea typeface="SimSun" pitchFamily="2" charset="-122"/>
                <a:cs typeface="Arial" pitchFamily="34" charset="0"/>
              </a:rPr>
              <a:t>- </a:t>
            </a:r>
            <a:r>
              <a:rPr kumimoji="0" lang="en-US" b="0" i="0" u="none" strike="noStrike" cap="none" normalizeH="0" baseline="0" dirty="0" smtClean="0">
                <a:ln>
                  <a:noFill/>
                </a:ln>
                <a:solidFill>
                  <a:schemeClr val="tx1"/>
                </a:solidFill>
                <a:effectLst/>
                <a:latin typeface="+mj-lt"/>
                <a:ea typeface="SimSun" pitchFamily="2" charset="-122"/>
                <a:cs typeface="Arial" pitchFamily="34" charset="0"/>
              </a:rPr>
              <a:t>Compensate for the structural training deficiencies of the Italian school system, with particular regard/reference to the </a:t>
            </a:r>
            <a:r>
              <a:rPr kumimoji="0" lang="en-US" b="1" i="0" u="none" strike="noStrike" cap="none" normalizeH="0" baseline="0" dirty="0" smtClean="0">
                <a:ln>
                  <a:noFill/>
                </a:ln>
                <a:solidFill>
                  <a:schemeClr val="tx1"/>
                </a:solidFill>
                <a:effectLst/>
                <a:latin typeface="+mj-lt"/>
                <a:ea typeface="SimSun" pitchFamily="2" charset="-122"/>
                <a:cs typeface="Arial" pitchFamily="34" charset="0"/>
              </a:rPr>
              <a:t>construction of gender identity</a:t>
            </a:r>
            <a:r>
              <a:rPr kumimoji="0" lang="en-US" b="0" i="0" u="none" strike="noStrike" cap="none" normalizeH="0" baseline="0" dirty="0" smtClean="0">
                <a:ln>
                  <a:noFill/>
                </a:ln>
                <a:solidFill>
                  <a:schemeClr val="tx1"/>
                </a:solidFill>
                <a:effectLst/>
                <a:latin typeface="+mj-lt"/>
                <a:ea typeface="SimSun" pitchFamily="2" charset="-122"/>
                <a:cs typeface="Arial" pitchFamily="34" charset="0"/>
              </a:rPr>
              <a:t>, the use of non-sexist language and </a:t>
            </a:r>
            <a:r>
              <a:rPr kumimoji="0" lang="en-US" b="1" i="0" u="none" strike="noStrike" cap="none" normalizeH="0" baseline="0" dirty="0" smtClean="0">
                <a:ln>
                  <a:noFill/>
                </a:ln>
                <a:solidFill>
                  <a:schemeClr val="tx1"/>
                </a:solidFill>
                <a:effectLst/>
                <a:latin typeface="+mj-lt"/>
                <a:ea typeface="SimSun" pitchFamily="2" charset="-122"/>
                <a:cs typeface="Arial" pitchFamily="34" charset="0"/>
              </a:rPr>
              <a:t>the fight against discrimination</a:t>
            </a:r>
            <a:r>
              <a:rPr kumimoji="0" lang="en-US" b="0" i="0" u="none" strike="noStrike" cap="none" normalizeH="0" baseline="0" dirty="0" smtClean="0">
                <a:ln>
                  <a:noFill/>
                </a:ln>
                <a:solidFill>
                  <a:schemeClr val="tx1"/>
                </a:solidFill>
                <a:effectLst/>
                <a:latin typeface="+mj-lt"/>
                <a:ea typeface="SimSun" pitchFamily="2" charset="-122"/>
                <a:cs typeface="Arial" pitchFamily="34" charset="0"/>
              </a:rPr>
              <a:t>, particularly for Kindergarten and preschools;</a:t>
            </a:r>
          </a:p>
          <a:p>
            <a:pPr marL="0" marR="0" lvl="0" indent="0" defTabSz="914400" rtl="0" eaLnBrk="0" fontAlgn="base" latinLnBrk="0" hangingPunct="0">
              <a:lnSpc>
                <a:spcPct val="100000"/>
              </a:lnSpc>
              <a:spcBef>
                <a:spcPct val="0"/>
              </a:spcBef>
              <a:spcAft>
                <a:spcPct val="0"/>
              </a:spcAft>
              <a:buClrTx/>
              <a:buSzTx/>
              <a:buFontTx/>
              <a:buNone/>
              <a:tabLst/>
            </a:pPr>
            <a:endParaRPr kumimoji="0" lang="it-IT" sz="1050" b="0" i="0" u="none" strike="noStrike" cap="none" normalizeH="0" baseline="0" dirty="0" smtClean="0">
              <a:ln>
                <a:noFill/>
              </a:ln>
              <a:solidFill>
                <a:schemeClr val="tx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dirty="0" smtClean="0">
                <a:latin typeface="+mj-lt"/>
                <a:ea typeface="SimSun" pitchFamily="2" charset="-122"/>
                <a:cs typeface="Arial" pitchFamily="34" charset="0"/>
              </a:rPr>
              <a:t>-</a:t>
            </a:r>
            <a:r>
              <a:rPr kumimoji="0" lang="en-US" b="0" i="0" u="none" strike="noStrike" cap="none" normalizeH="0" baseline="0" dirty="0" smtClean="0">
                <a:ln>
                  <a:noFill/>
                </a:ln>
                <a:solidFill>
                  <a:schemeClr val="tx1"/>
                </a:solidFill>
                <a:effectLst/>
                <a:latin typeface="+mj-lt"/>
                <a:ea typeface="SimSun" pitchFamily="2" charset="-122"/>
                <a:cs typeface="Arial" pitchFamily="34" charset="0"/>
              </a:rPr>
              <a:t> Implement specific training activities that can support </a:t>
            </a:r>
            <a:r>
              <a:rPr kumimoji="0" lang="en-US" b="1" i="0" u="none" strike="noStrike" cap="none" normalizeH="0" baseline="0" dirty="0" smtClean="0">
                <a:ln>
                  <a:noFill/>
                </a:ln>
                <a:solidFill>
                  <a:schemeClr val="tx1"/>
                </a:solidFill>
                <a:effectLst/>
                <a:latin typeface="+mj-lt"/>
                <a:ea typeface="SimSun" pitchFamily="2" charset="-122"/>
                <a:cs typeface="Arial" pitchFamily="34" charset="0"/>
              </a:rPr>
              <a:t>equality</a:t>
            </a:r>
            <a:r>
              <a:rPr kumimoji="0" lang="en-US" b="0" i="0" u="none" strike="noStrike" cap="none" normalizeH="0" baseline="0" dirty="0" smtClean="0">
                <a:ln>
                  <a:noFill/>
                </a:ln>
                <a:solidFill>
                  <a:schemeClr val="tx1"/>
                </a:solidFill>
                <a:effectLst/>
                <a:latin typeface="+mj-lt"/>
                <a:ea typeface="SimSun" pitchFamily="2" charset="-122"/>
                <a:cs typeface="Arial" pitchFamily="34" charset="0"/>
              </a:rPr>
              <a:t> between women and men, the </a:t>
            </a:r>
            <a:r>
              <a:rPr kumimoji="0" lang="en-US" b="1" i="0" u="none" strike="noStrike" cap="none" normalizeH="0" baseline="0" dirty="0" smtClean="0">
                <a:ln>
                  <a:noFill/>
                </a:ln>
                <a:solidFill>
                  <a:schemeClr val="tx1"/>
                </a:solidFill>
                <a:effectLst/>
                <a:latin typeface="+mj-lt"/>
                <a:ea typeface="SimSun" pitchFamily="2" charset="-122"/>
                <a:cs typeface="Arial" pitchFamily="34" charset="0"/>
              </a:rPr>
              <a:t>plurality of family models</a:t>
            </a:r>
            <a:r>
              <a:rPr kumimoji="0" lang="en-US" b="0" i="0" u="none" strike="noStrike" cap="none" normalizeH="0" baseline="0" dirty="0" smtClean="0">
                <a:ln>
                  <a:noFill/>
                </a:ln>
                <a:solidFill>
                  <a:schemeClr val="tx1"/>
                </a:solidFill>
                <a:effectLst/>
                <a:latin typeface="+mj-lt"/>
                <a:ea typeface="SimSun" pitchFamily="2" charset="-122"/>
                <a:cs typeface="Arial" pitchFamily="34" charset="0"/>
              </a:rPr>
              <a:t> and </a:t>
            </a:r>
            <a:r>
              <a:rPr kumimoji="0" lang="en-US" b="1" i="0" u="none" strike="noStrike" cap="none" normalizeH="0" baseline="0" dirty="0" smtClean="0">
                <a:ln>
                  <a:noFill/>
                </a:ln>
                <a:solidFill>
                  <a:schemeClr val="tx1"/>
                </a:solidFill>
                <a:effectLst/>
                <a:latin typeface="+mj-lt"/>
                <a:ea typeface="SimSun" pitchFamily="2" charset="-122"/>
                <a:cs typeface="Arial" pitchFamily="34" charset="0"/>
              </a:rPr>
              <a:t>sex roles</a:t>
            </a:r>
            <a:r>
              <a:rPr kumimoji="0" lang="en-US" b="0" i="0" u="none" strike="noStrike" cap="none" normalizeH="0" baseline="0" dirty="0" smtClean="0">
                <a:ln>
                  <a:noFill/>
                </a:ln>
                <a:solidFill>
                  <a:schemeClr val="tx1"/>
                </a:solidFill>
                <a:effectLst/>
                <a:latin typeface="+mj-lt"/>
                <a:ea typeface="SimSun" pitchFamily="2" charset="-122"/>
                <a:cs typeface="Arial" pitchFamily="34" charset="0"/>
              </a:rPr>
              <a:t>, the fight against sexism; to pull for he fight against homophobia, bullying and violence against women.</a:t>
            </a:r>
          </a:p>
          <a:p>
            <a:pPr marL="0" marR="0" lvl="0" indent="0" defTabSz="914400" rtl="0" eaLnBrk="0" fontAlgn="base" latinLnBrk="0" hangingPunct="0">
              <a:lnSpc>
                <a:spcPct val="100000"/>
              </a:lnSpc>
              <a:spcBef>
                <a:spcPct val="0"/>
              </a:spcBef>
              <a:spcAft>
                <a:spcPct val="0"/>
              </a:spcAft>
              <a:buClrTx/>
              <a:buSzTx/>
              <a:buFontTx/>
              <a:buNone/>
              <a:tabLst/>
            </a:pPr>
            <a:endParaRPr kumimoji="0" lang="it-IT"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Immagine 2" descr="figura 26_fmt.jpeg"/>
          <p:cNvPicPr>
            <a:picLocks noChangeAspect="1"/>
          </p:cNvPicPr>
          <p:nvPr/>
        </p:nvPicPr>
        <p:blipFill>
          <a:blip r:embed="rId2" cstate="print"/>
          <a:stretch>
            <a:fillRect/>
          </a:stretch>
        </p:blipFill>
        <p:spPr>
          <a:xfrm>
            <a:off x="1403648" y="3645024"/>
            <a:ext cx="6552728" cy="241090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764704"/>
            <a:ext cx="7725544" cy="5184576"/>
          </a:xfrm>
        </p:spPr>
        <p:txBody>
          <a:bodyPr>
            <a:normAutofit/>
          </a:bodyPr>
          <a:lstStyle/>
          <a:p>
            <a:pPr lvl="0" algn="l"/>
            <a:r>
              <a:rPr lang="it-IT" sz="2000" dirty="0" smtClean="0"/>
              <a:t/>
            </a:r>
            <a:br>
              <a:rPr lang="it-IT" sz="2000" dirty="0" smtClean="0"/>
            </a:br>
            <a:r>
              <a:rPr lang="it-IT" sz="2000" dirty="0" smtClean="0"/>
              <a:t/>
            </a:r>
            <a:br>
              <a:rPr lang="it-IT" sz="2000" dirty="0" smtClean="0"/>
            </a:br>
            <a:r>
              <a:rPr lang="it-IT" sz="2000" dirty="0" smtClean="0"/>
              <a:t/>
            </a:r>
            <a:br>
              <a:rPr lang="it-IT" sz="2000" dirty="0" smtClean="0"/>
            </a:br>
            <a:r>
              <a:rPr lang="it-IT" sz="2000" dirty="0" smtClean="0"/>
              <a:t/>
            </a:r>
            <a:br>
              <a:rPr lang="it-IT" sz="2000" dirty="0" smtClean="0"/>
            </a:br>
            <a:r>
              <a:rPr lang="it-IT" sz="2000" dirty="0" smtClean="0"/>
              <a:t/>
            </a:r>
            <a:br>
              <a:rPr lang="it-IT" sz="2000" dirty="0" smtClean="0"/>
            </a:br>
            <a:r>
              <a:rPr lang="it-IT" sz="2000" dirty="0" smtClean="0"/>
              <a:t/>
            </a:r>
            <a:br>
              <a:rPr lang="it-IT" sz="2000" dirty="0" smtClean="0"/>
            </a:br>
            <a:r>
              <a:rPr lang="it-IT" sz="2000" dirty="0" smtClean="0"/>
              <a:t/>
            </a:r>
            <a:br>
              <a:rPr lang="it-IT" sz="2000" dirty="0" smtClean="0"/>
            </a:br>
            <a:r>
              <a:rPr lang="it-IT" dirty="0" smtClean="0"/>
              <a:t/>
            </a:r>
            <a:br>
              <a:rPr lang="it-IT" dirty="0" smtClean="0"/>
            </a:br>
            <a:endParaRPr lang="it-IT" dirty="0"/>
          </a:p>
        </p:txBody>
      </p:sp>
      <p:sp>
        <p:nvSpPr>
          <p:cNvPr id="4" name="Rettangolo 3"/>
          <p:cNvSpPr/>
          <p:nvPr/>
        </p:nvSpPr>
        <p:spPr>
          <a:xfrm>
            <a:off x="395536" y="980728"/>
            <a:ext cx="8352928" cy="2440668"/>
          </a:xfrm>
          <a:prstGeom prst="rect">
            <a:avLst/>
          </a:prstGeom>
        </p:spPr>
        <p:txBody>
          <a:bodyPr wrap="square">
            <a:spAutoFit/>
          </a:bodyPr>
          <a:lstStyle/>
          <a:p>
            <a:pPr marL="342900" indent="-342900">
              <a:spcBef>
                <a:spcPct val="20000"/>
              </a:spcBef>
            </a:pPr>
            <a:r>
              <a:rPr lang="en-US" dirty="0" smtClean="0">
                <a:latin typeface="+mj-lt"/>
              </a:rPr>
              <a:t>- </a:t>
            </a:r>
            <a:r>
              <a:rPr lang="en-US" dirty="0" err="1" smtClean="0">
                <a:latin typeface="+mj-lt"/>
              </a:rPr>
              <a:t>Prov</a:t>
            </a:r>
            <a:r>
              <a:rPr lang="en-GB" dirty="0" err="1" smtClean="0">
                <a:latin typeface="+mj-lt"/>
              </a:rPr>
              <a:t>ide</a:t>
            </a:r>
            <a:r>
              <a:rPr lang="en-GB" dirty="0" smtClean="0">
                <a:latin typeface="+mj-lt"/>
              </a:rPr>
              <a:t> education that is free and compulsory, affordable and accessible, especially</a:t>
            </a:r>
          </a:p>
          <a:p>
            <a:pPr marL="342900" indent="-342900">
              <a:spcBef>
                <a:spcPct val="20000"/>
              </a:spcBef>
            </a:pPr>
            <a:r>
              <a:rPr lang="en-GB" dirty="0" smtClean="0">
                <a:latin typeface="+mj-lt"/>
              </a:rPr>
              <a:t>to families and children at risk;</a:t>
            </a:r>
          </a:p>
          <a:p>
            <a:pPr marL="342900" indent="-342900">
              <a:spcBef>
                <a:spcPct val="20000"/>
              </a:spcBef>
            </a:pPr>
            <a:endParaRPr lang="en-GB" sz="1050" dirty="0" smtClean="0">
              <a:latin typeface="+mj-lt"/>
            </a:endParaRPr>
          </a:p>
          <a:p>
            <a:pPr lvl="0" eaLnBrk="0" fontAlgn="base" hangingPunct="0">
              <a:spcBef>
                <a:spcPct val="0"/>
              </a:spcBef>
              <a:spcAft>
                <a:spcPct val="0"/>
              </a:spcAft>
              <a:buFontTx/>
              <a:buChar char="-"/>
            </a:pPr>
            <a:r>
              <a:rPr lang="en-US" dirty="0" smtClean="0">
                <a:latin typeface="+mj-lt"/>
                <a:ea typeface="SimSun" pitchFamily="2" charset="-122"/>
                <a:cs typeface="Arial" pitchFamily="34" charset="0"/>
              </a:rPr>
              <a:t> Develop approaches that encourage the </a:t>
            </a:r>
            <a:r>
              <a:rPr lang="en-US" b="1" dirty="0" smtClean="0">
                <a:latin typeface="+mj-lt"/>
                <a:ea typeface="SimSun" pitchFamily="2" charset="-122"/>
                <a:cs typeface="Arial" pitchFamily="34" charset="0"/>
              </a:rPr>
              <a:t>free and full expression of one's personality </a:t>
            </a:r>
            <a:r>
              <a:rPr lang="en-US" dirty="0" smtClean="0">
                <a:latin typeface="+mj-lt"/>
                <a:ea typeface="SimSun" pitchFamily="2" charset="-122"/>
                <a:cs typeface="Arial" pitchFamily="34" charset="0"/>
              </a:rPr>
              <a:t>and that can induce both interest in and respect for cultural and individual differences;</a:t>
            </a:r>
          </a:p>
          <a:p>
            <a:pPr lvl="0" eaLnBrk="0" fontAlgn="base" hangingPunct="0">
              <a:spcBef>
                <a:spcPct val="0"/>
              </a:spcBef>
              <a:spcAft>
                <a:spcPct val="0"/>
              </a:spcAft>
              <a:buFontTx/>
              <a:buChar char="-"/>
            </a:pPr>
            <a:endParaRPr lang="en-US" sz="1100" dirty="0" smtClean="0">
              <a:latin typeface="+mj-lt"/>
              <a:ea typeface="SimSun" pitchFamily="2" charset="-122"/>
              <a:cs typeface="Arial" pitchFamily="34" charset="0"/>
            </a:endParaRPr>
          </a:p>
          <a:p>
            <a:pPr lvl="0" eaLnBrk="0" fontAlgn="base" hangingPunct="0">
              <a:spcBef>
                <a:spcPct val="0"/>
              </a:spcBef>
              <a:spcAft>
                <a:spcPct val="0"/>
              </a:spcAft>
              <a:buFontTx/>
              <a:buChar char="-"/>
            </a:pPr>
            <a:r>
              <a:rPr lang="en-US" dirty="0" smtClean="0">
                <a:latin typeface="+mj-lt"/>
                <a:ea typeface="SimSun" pitchFamily="2" charset="-122"/>
                <a:cs typeface="Arial" pitchFamily="34" charset="0"/>
              </a:rPr>
              <a:t> Offer advice, </a:t>
            </a:r>
            <a:r>
              <a:rPr lang="en-US" dirty="0" err="1" smtClean="0">
                <a:latin typeface="+mj-lt"/>
                <a:ea typeface="SimSun" pitchFamily="2" charset="-122"/>
                <a:cs typeface="Arial" pitchFamily="34" charset="0"/>
              </a:rPr>
              <a:t>counselling</a:t>
            </a:r>
            <a:r>
              <a:rPr lang="en-US" dirty="0" smtClean="0">
                <a:latin typeface="+mj-lt"/>
                <a:ea typeface="SimSun" pitchFamily="2" charset="-122"/>
                <a:cs typeface="Arial" pitchFamily="34" charset="0"/>
              </a:rPr>
              <a:t>, relational and communication support to teachers and educators in the </a:t>
            </a:r>
            <a:r>
              <a:rPr lang="en-US" b="1" dirty="0" smtClean="0">
                <a:latin typeface="+mj-lt"/>
                <a:ea typeface="SimSun" pitchFamily="2" charset="-122"/>
                <a:cs typeface="Arial" pitchFamily="34" charset="0"/>
              </a:rPr>
              <a:t>development of educational practices </a:t>
            </a:r>
            <a:r>
              <a:rPr lang="en-US" dirty="0" smtClean="0">
                <a:latin typeface="+mj-lt"/>
                <a:ea typeface="SimSun" pitchFamily="2" charset="-122"/>
                <a:cs typeface="Arial" pitchFamily="34" charset="0"/>
              </a:rPr>
              <a:t>that can help stop the assumption of stereotypes.</a:t>
            </a:r>
            <a:endParaRPr lang="en-US" dirty="0" smtClean="0">
              <a:latin typeface="+mj-lt"/>
              <a:cs typeface="Arial" pitchFamily="34" charset="0"/>
            </a:endParaRPr>
          </a:p>
        </p:txBody>
      </p:sp>
      <p:pic>
        <p:nvPicPr>
          <p:cNvPr id="6" name="Picture 2" descr="C:\Users\Monica\Dropbox\Scosse (1)\Slide e convegni\immagini per slide\Pubblicazione1.jpg"/>
          <p:cNvPicPr>
            <a:picLocks noChangeAspect="1" noChangeArrowheads="1"/>
          </p:cNvPicPr>
          <p:nvPr/>
        </p:nvPicPr>
        <p:blipFill>
          <a:blip r:embed="rId2" cstate="print"/>
          <a:srcRect l="10626" t="23277" r="11219" b="18824"/>
          <a:stretch>
            <a:fillRect/>
          </a:stretch>
        </p:blipFill>
        <p:spPr bwMode="auto">
          <a:xfrm>
            <a:off x="3059832" y="3645024"/>
            <a:ext cx="4968552" cy="260326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395536" y="1196752"/>
            <a:ext cx="4320480" cy="45704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b="0" i="0" u="none" strike="noStrike" cap="none" normalizeH="0" baseline="0" dirty="0" smtClean="0">
                <a:ln>
                  <a:noFill/>
                </a:ln>
                <a:solidFill>
                  <a:schemeClr val="tx1"/>
                </a:solidFill>
                <a:effectLst/>
                <a:latin typeface="+mj-lt"/>
                <a:ea typeface="SimSun" pitchFamily="2" charset="-122"/>
                <a:cs typeface="Arial" pitchFamily="34" charset="0"/>
              </a:rPr>
              <a:t>Tools used in our courses:</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dirty="0" smtClean="0">
              <a:latin typeface="+mj-lt"/>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b="0" i="0" u="none" strike="noStrike" cap="none" normalizeH="0" baseline="0" dirty="0" smtClean="0">
                <a:ln>
                  <a:noFill/>
                </a:ln>
                <a:solidFill>
                  <a:schemeClr val="tx1"/>
                </a:solidFill>
                <a:effectLst/>
                <a:latin typeface="+mj-lt"/>
                <a:ea typeface="SimSun" pitchFamily="2" charset="-122"/>
                <a:cs typeface="Arial" pitchFamily="34" charset="0"/>
              </a:rPr>
              <a:t>-  </a:t>
            </a:r>
            <a:r>
              <a:rPr kumimoji="0" lang="en-US" b="1" i="0" u="none" strike="noStrike" cap="none" normalizeH="0" baseline="0" dirty="0" smtClean="0">
                <a:ln>
                  <a:noFill/>
                </a:ln>
                <a:solidFill>
                  <a:schemeClr val="tx1"/>
                </a:solidFill>
                <a:effectLst/>
                <a:latin typeface="+mj-lt"/>
                <a:ea typeface="SimSun" pitchFamily="2" charset="-122"/>
                <a:cs typeface="Arial" pitchFamily="34" charset="0"/>
              </a:rPr>
              <a:t>Autobiographical narrative </a:t>
            </a:r>
            <a:r>
              <a:rPr kumimoji="0" lang="en-US" b="0" i="0" u="none" strike="noStrike" cap="none" normalizeH="0" baseline="0" dirty="0" smtClean="0">
                <a:ln>
                  <a:noFill/>
                </a:ln>
                <a:solidFill>
                  <a:schemeClr val="tx1"/>
                </a:solidFill>
                <a:effectLst/>
                <a:latin typeface="+mj-lt"/>
                <a:ea typeface="SimSun" pitchFamily="2" charset="-122"/>
                <a:cs typeface="Arial" pitchFamily="34" charset="0"/>
              </a:rPr>
              <a:t>(both oral and written) of our participants;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endParaRPr kumimoji="0" lang="it-IT" sz="105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b="0" i="0" u="none" strike="noStrike" cap="none" normalizeH="0" baseline="0" dirty="0" smtClean="0">
                <a:ln>
                  <a:noFill/>
                </a:ln>
                <a:solidFill>
                  <a:schemeClr val="tx1"/>
                </a:solidFill>
                <a:effectLst/>
                <a:latin typeface="+mj-lt"/>
                <a:ea typeface="SimSun" pitchFamily="2" charset="-122"/>
                <a:cs typeface="Arial" pitchFamily="34" charset="0"/>
              </a:rPr>
              <a:t>-  </a:t>
            </a:r>
            <a:r>
              <a:rPr kumimoji="0" lang="en-US" b="1" i="0" u="none" strike="noStrike" cap="none" normalizeH="0" baseline="0" dirty="0" smtClean="0">
                <a:ln>
                  <a:noFill/>
                </a:ln>
                <a:solidFill>
                  <a:schemeClr val="tx1"/>
                </a:solidFill>
                <a:effectLst/>
                <a:latin typeface="+mj-lt"/>
                <a:ea typeface="SimSun" pitchFamily="2" charset="-122"/>
                <a:cs typeface="Arial" pitchFamily="34" charset="0"/>
              </a:rPr>
              <a:t>Listening activities </a:t>
            </a:r>
            <a:r>
              <a:rPr kumimoji="0" lang="en-US" b="0" i="0" u="none" strike="noStrike" cap="none" normalizeH="0" baseline="0" dirty="0" smtClean="0">
                <a:ln>
                  <a:noFill/>
                </a:ln>
                <a:solidFill>
                  <a:schemeClr val="tx1"/>
                </a:solidFill>
                <a:effectLst/>
                <a:latin typeface="+mj-lt"/>
                <a:ea typeface="SimSun" pitchFamily="2" charset="-122"/>
                <a:cs typeface="Arial" pitchFamily="34" charset="0"/>
              </a:rPr>
              <a:t>and semi-structured observation of the classroom activities and the relationships among children;</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endParaRPr kumimoji="0" lang="it-IT" sz="105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lang="en-US" dirty="0" smtClean="0">
                <a:latin typeface="+mj-lt"/>
                <a:ea typeface="SimSun" pitchFamily="2" charset="-122"/>
                <a:cs typeface="Arial" pitchFamily="34" charset="0"/>
              </a:rPr>
              <a:t>-  </a:t>
            </a:r>
            <a:r>
              <a:rPr kumimoji="0" lang="en-US" b="1" i="0" u="none" strike="noStrike" cap="none" normalizeH="0" baseline="0" dirty="0" smtClean="0">
                <a:ln>
                  <a:noFill/>
                </a:ln>
                <a:solidFill>
                  <a:schemeClr val="tx1"/>
                </a:solidFill>
                <a:effectLst/>
                <a:latin typeface="+mj-lt"/>
                <a:ea typeface="SimSun" pitchFamily="2" charset="-122"/>
                <a:cs typeface="Arial" pitchFamily="34" charset="0"/>
              </a:rPr>
              <a:t>Shared proposal </a:t>
            </a:r>
            <a:r>
              <a:rPr kumimoji="0" lang="en-US" b="0" i="0" u="none" strike="noStrike" cap="none" normalizeH="0" baseline="0" dirty="0" smtClean="0">
                <a:ln>
                  <a:noFill/>
                </a:ln>
                <a:solidFill>
                  <a:schemeClr val="tx1"/>
                </a:solidFill>
                <a:effectLst/>
                <a:latin typeface="+mj-lt"/>
                <a:ea typeface="SimSun" pitchFamily="2" charset="-122"/>
                <a:cs typeface="Arial" pitchFamily="34" charset="0"/>
              </a:rPr>
              <a:t>of project activities that could be carried out in the classrooms;</a:t>
            </a:r>
            <a:endParaRPr kumimoji="0" lang="it-IT" sz="105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en-US" b="0" i="0" u="none" strike="noStrike" cap="none" normalizeH="0" baseline="0" dirty="0" smtClean="0">
              <a:ln>
                <a:noFill/>
              </a:ln>
              <a:solidFill>
                <a:schemeClr val="tx1"/>
              </a:solidFill>
              <a:effectLst/>
              <a:latin typeface="+mj-lt"/>
              <a:ea typeface="SimSun" pitchFamily="2"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b="0" i="0" u="none" strike="noStrike" cap="none" normalizeH="0" baseline="0" dirty="0" smtClean="0">
                <a:ln>
                  <a:noFill/>
                </a:ln>
                <a:solidFill>
                  <a:schemeClr val="tx1"/>
                </a:solidFill>
                <a:effectLst/>
                <a:latin typeface="+mj-lt"/>
                <a:ea typeface="SimSun" pitchFamily="2" charset="-122"/>
                <a:cs typeface="Arial" pitchFamily="34" charset="0"/>
              </a:rPr>
              <a:t>-  A constant </a:t>
            </a:r>
            <a:r>
              <a:rPr kumimoji="0" lang="en-US" b="1" i="0" u="none" strike="noStrike" cap="none" normalizeH="0" baseline="0" dirty="0" smtClean="0">
                <a:ln>
                  <a:noFill/>
                </a:ln>
                <a:solidFill>
                  <a:schemeClr val="tx1"/>
                </a:solidFill>
                <a:effectLst/>
                <a:latin typeface="+mj-lt"/>
                <a:ea typeface="SimSun" pitchFamily="2" charset="-122"/>
                <a:cs typeface="Arial" pitchFamily="34" charset="0"/>
              </a:rPr>
              <a:t>analysis and evaluation </a:t>
            </a:r>
            <a:r>
              <a:rPr kumimoji="0" lang="en-US" b="0" i="0" u="none" strike="noStrike" cap="none" normalizeH="0" baseline="0" dirty="0" smtClean="0">
                <a:ln>
                  <a:noFill/>
                </a:ln>
                <a:solidFill>
                  <a:schemeClr val="tx1"/>
                </a:solidFill>
                <a:effectLst/>
                <a:latin typeface="+mj-lt"/>
                <a:ea typeface="SimSun" pitchFamily="2" charset="-122"/>
                <a:cs typeface="Arial" pitchFamily="34" charset="0"/>
              </a:rPr>
              <a:t>of our training program, both during and after the project, through an accurate monitoring process.</a:t>
            </a:r>
            <a:endParaRPr kumimoji="0" lang="it-IT" sz="105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7106" name="Picture 2" descr="C:\Users\Monica\Dropbox\Scosse (1)\Slide e convegni\immagini per slide\Mostra35x50_vert8.jpg"/>
          <p:cNvPicPr>
            <a:picLocks noChangeAspect="1" noChangeArrowheads="1"/>
          </p:cNvPicPr>
          <p:nvPr/>
        </p:nvPicPr>
        <p:blipFill>
          <a:blip r:embed="rId2" cstate="print"/>
          <a:srcRect/>
          <a:stretch>
            <a:fillRect/>
          </a:stretch>
        </p:blipFill>
        <p:spPr bwMode="auto">
          <a:xfrm>
            <a:off x="5004048" y="980728"/>
            <a:ext cx="3394590" cy="475119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4338" name="Picture 2" descr="C:\Users\Monica\Dropbox\Scosse (1)\Slide e convegni\immagini per slide\10997787_10205906598293385_1372272081454863316_n.jpg"/>
          <p:cNvPicPr>
            <a:picLocks noChangeAspect="1" noChangeArrowheads="1"/>
          </p:cNvPicPr>
          <p:nvPr/>
        </p:nvPicPr>
        <p:blipFill>
          <a:blip r:embed="rId3" cstate="print"/>
          <a:srcRect/>
          <a:stretch>
            <a:fillRect/>
          </a:stretch>
        </p:blipFill>
        <p:spPr bwMode="auto">
          <a:xfrm>
            <a:off x="4596004" y="3356992"/>
            <a:ext cx="4224468" cy="3168352"/>
          </a:xfrm>
          <a:prstGeom prst="rect">
            <a:avLst/>
          </a:prstGeom>
          <a:noFill/>
        </p:spPr>
      </p:pic>
      <p:pic>
        <p:nvPicPr>
          <p:cNvPr id="14339" name="Picture 3" descr="C:\Users\Monica\Dropbox\Scosse (1)\Slide e convegni\immagini per slide\10993493_10205906598733396_5930756955196634158_n.jpg"/>
          <p:cNvPicPr>
            <a:picLocks noChangeAspect="1" noChangeArrowheads="1"/>
          </p:cNvPicPr>
          <p:nvPr/>
        </p:nvPicPr>
        <p:blipFill>
          <a:blip r:embed="rId4" cstate="print"/>
          <a:srcRect t="8696" r="2174"/>
          <a:stretch>
            <a:fillRect/>
          </a:stretch>
        </p:blipFill>
        <p:spPr bwMode="auto">
          <a:xfrm>
            <a:off x="323528" y="3501008"/>
            <a:ext cx="4320480" cy="3024336"/>
          </a:xfrm>
          <a:prstGeom prst="rect">
            <a:avLst/>
          </a:prstGeom>
          <a:noFill/>
        </p:spPr>
      </p:pic>
      <p:pic>
        <p:nvPicPr>
          <p:cNvPr id="4" name="Immagine 3" descr="Pubblicazione9.jpg"/>
          <p:cNvPicPr>
            <a:picLocks noChangeAspect="1"/>
          </p:cNvPicPr>
          <p:nvPr/>
        </p:nvPicPr>
        <p:blipFill>
          <a:blip r:embed="rId5" cstate="print"/>
          <a:srcRect l="5194" t="19941" r="2806" b="27492"/>
          <a:stretch>
            <a:fillRect/>
          </a:stretch>
        </p:blipFill>
        <p:spPr>
          <a:xfrm>
            <a:off x="179512" y="188640"/>
            <a:ext cx="8684867" cy="345638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3559</TotalTime>
  <Words>745</Words>
  <Application>Microsoft Office PowerPoint</Application>
  <PresentationFormat>Presentazione su schermo (4:3)</PresentationFormat>
  <Paragraphs>65</Paragraphs>
  <Slides>17</Slides>
  <Notes>1</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Tema di Office</vt:lpstr>
      <vt:lpstr>Diapositiva 1</vt:lpstr>
      <vt:lpstr>Diapositiva 2</vt:lpstr>
      <vt:lpstr>Diapositiva 3</vt:lpstr>
      <vt:lpstr>Diapositiva 4</vt:lpstr>
      <vt:lpstr>Diapositiva 5</vt:lpstr>
      <vt:lpstr>Diapositiva 6</vt:lpstr>
      <vt:lpstr>        </vt:lpstr>
      <vt:lpstr>Diapositiva 8</vt:lpstr>
      <vt:lpstr>Diapositiva 9</vt:lpstr>
      <vt:lpstr>Diapositiva 10</vt:lpstr>
      <vt:lpstr>Diapositiva 11</vt:lpstr>
      <vt:lpstr>ACCUSATION AND CRITICISM </vt:lpstr>
      <vt:lpstr>Diapositiva 13</vt:lpstr>
      <vt:lpstr>Diapositiva 14</vt:lpstr>
      <vt:lpstr>Diapositiva 15</vt:lpstr>
      <vt:lpstr>Diapositiva 16</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Monica</dc:creator>
  <cp:lastModifiedBy>Utente</cp:lastModifiedBy>
  <cp:revision>143</cp:revision>
  <dcterms:created xsi:type="dcterms:W3CDTF">2015-02-09T18:18:44Z</dcterms:created>
  <dcterms:modified xsi:type="dcterms:W3CDTF">2015-03-18T17:05:17Z</dcterms:modified>
</cp:coreProperties>
</file>